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354" r:id="rId3"/>
    <p:sldId id="292" r:id="rId4"/>
    <p:sldId id="293" r:id="rId5"/>
    <p:sldId id="294" r:id="rId6"/>
    <p:sldId id="295" r:id="rId7"/>
    <p:sldId id="321" r:id="rId8"/>
    <p:sldId id="559" r:id="rId9"/>
    <p:sldId id="560" r:id="rId10"/>
    <p:sldId id="581" r:id="rId11"/>
    <p:sldId id="364" r:id="rId12"/>
    <p:sldId id="579" r:id="rId13"/>
    <p:sldId id="269" r:id="rId14"/>
    <p:sldId id="580" r:id="rId15"/>
    <p:sldId id="274" r:id="rId16"/>
    <p:sldId id="272" r:id="rId17"/>
    <p:sldId id="271" r:id="rId18"/>
    <p:sldId id="273" r:id="rId19"/>
    <p:sldId id="305" r:id="rId20"/>
    <p:sldId id="497" r:id="rId21"/>
    <p:sldId id="538" r:id="rId22"/>
    <p:sldId id="498" r:id="rId23"/>
    <p:sldId id="501" r:id="rId24"/>
    <p:sldId id="503" r:id="rId25"/>
    <p:sldId id="504" r:id="rId26"/>
    <p:sldId id="541" r:id="rId27"/>
    <p:sldId id="261" r:id="rId28"/>
    <p:sldId id="562" r:id="rId29"/>
    <p:sldId id="360" r:id="rId30"/>
    <p:sldId id="361" r:id="rId31"/>
    <p:sldId id="323" r:id="rId32"/>
    <p:sldId id="324" r:id="rId33"/>
    <p:sldId id="338" r:id="rId34"/>
    <p:sldId id="325" r:id="rId35"/>
    <p:sldId id="340" r:id="rId36"/>
    <p:sldId id="339" r:id="rId37"/>
    <p:sldId id="363" r:id="rId38"/>
    <p:sldId id="362" r:id="rId39"/>
    <p:sldId id="327" r:id="rId40"/>
    <p:sldId id="343" r:id="rId41"/>
    <p:sldId id="342" r:id="rId42"/>
    <p:sldId id="341" r:id="rId43"/>
    <p:sldId id="328" r:id="rId44"/>
    <p:sldId id="329" r:id="rId45"/>
    <p:sldId id="570" r:id="rId46"/>
    <p:sldId id="355" r:id="rId47"/>
    <p:sldId id="357" r:id="rId48"/>
    <p:sldId id="571" r:id="rId49"/>
    <p:sldId id="569" r:id="rId50"/>
    <p:sldId id="358" r:id="rId51"/>
    <p:sldId id="572" r:id="rId52"/>
    <p:sldId id="356" r:id="rId53"/>
    <p:sldId id="552" r:id="rId54"/>
    <p:sldId id="573" r:id="rId55"/>
    <p:sldId id="553" r:id="rId56"/>
    <p:sldId id="574" r:id="rId57"/>
    <p:sldId id="554" r:id="rId58"/>
    <p:sldId id="575" r:id="rId59"/>
    <p:sldId id="576" r:id="rId60"/>
    <p:sldId id="555" r:id="rId61"/>
    <p:sldId id="577" r:id="rId62"/>
    <p:sldId id="556" r:id="rId63"/>
    <p:sldId id="578" r:id="rId64"/>
    <p:sldId id="557" r:id="rId65"/>
    <p:sldId id="558" r:id="rId66"/>
    <p:sldId id="359" r:id="rId67"/>
    <p:sldId id="544" r:id="rId68"/>
    <p:sldId id="545" r:id="rId69"/>
    <p:sldId id="566" r:id="rId70"/>
    <p:sldId id="561" r:id="rId71"/>
    <p:sldId id="564" r:id="rId72"/>
    <p:sldId id="565" r:id="rId73"/>
    <p:sldId id="546" r:id="rId74"/>
    <p:sldId id="547" r:id="rId75"/>
    <p:sldId id="548" r:id="rId76"/>
    <p:sldId id="549" r:id="rId77"/>
    <p:sldId id="568" r:id="rId78"/>
    <p:sldId id="550" r:id="rId79"/>
    <p:sldId id="567" r:id="rId80"/>
    <p:sldId id="551" r:id="rId81"/>
    <p:sldId id="543" r:id="rId82"/>
    <p:sldId id="563" r:id="rId83"/>
    <p:sldId id="368" r:id="rId84"/>
    <p:sldId id="365" r:id="rId85"/>
    <p:sldId id="366" r:id="rId86"/>
    <p:sldId id="367" r:id="rId87"/>
    <p:sldId id="337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276" r:id="rId9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-169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Лист1!$T$13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114-49CD-9AE2-C5F665073C7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114-49CD-9AE2-C5F665073C7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114-49CD-9AE2-C5F665073C7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114-49CD-9AE2-C5F665073C7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114-49CD-9AE2-C5F665073C7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114-49CD-9AE2-C5F665073C7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114-49CD-9AE2-C5F665073C7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114-49CD-9AE2-C5F665073C7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114-49CD-9AE2-C5F665073C7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114-49CD-9AE2-C5F665073C7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B114-49CD-9AE2-C5F665073C7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B114-49CD-9AE2-C5F665073C7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B114-49CD-9AE2-C5F665073C7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B114-49CD-9AE2-C5F665073C7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B114-49CD-9AE2-C5F665073C7C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B114-49CD-9AE2-C5F665073C7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114-49CD-9AE2-C5F665073C7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114-49CD-9AE2-C5F665073C7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114-49CD-9AE2-C5F665073C7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114-49CD-9AE2-C5F665073C7C}"/>
                </c:ext>
              </c:extLst>
            </c:dLbl>
            <c:dLbl>
              <c:idx val="4"/>
              <c:layout>
                <c:manualLayout>
                  <c:x val="0"/>
                  <c:y val="-2.96296339500778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17183398950134"/>
                      <c:h val="9.59814954770334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B114-49CD-9AE2-C5F665073C7C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B114-49CD-9AE2-C5F665073C7C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B114-49CD-9AE2-C5F665073C7C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B114-49CD-9AE2-C5F665073C7C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B114-49CD-9AE2-C5F665073C7C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B114-49CD-9AE2-C5F665073C7C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B114-49CD-9AE2-C5F665073C7C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B114-49CD-9AE2-C5F665073C7C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2400"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B114-49CD-9AE2-C5F665073C7C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B114-49CD-9AE2-C5F665073C7C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B114-49CD-9AE2-C5F665073C7C}"/>
                </c:ext>
              </c:extLst>
            </c:dLbl>
            <c:dLbl>
              <c:idx val="15"/>
              <c:layout>
                <c:manualLayout>
                  <c:x val="0.14583333333333329"/>
                  <c:y val="-0.162962986725428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114-49CD-9AE2-C5F665073C7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Лист1!$S$14:$S$29</c:f>
              <c:strCache>
                <c:ptCount val="16"/>
                <c:pt idx="0">
                  <c:v>КНР</c:v>
                </c:pt>
                <c:pt idx="1">
                  <c:v>США </c:v>
                </c:pt>
                <c:pt idx="2">
                  <c:v>Япония</c:v>
                </c:pt>
                <c:pt idx="3">
                  <c:v>Германия</c:v>
                </c:pt>
                <c:pt idx="4">
                  <c:v>Великобритания</c:v>
                </c:pt>
                <c:pt idx="5">
                  <c:v>Франция</c:v>
                </c:pt>
                <c:pt idx="6">
                  <c:v>Индия</c:v>
                </c:pt>
                <c:pt idx="7">
                  <c:v>Италия</c:v>
                </c:pt>
                <c:pt idx="8">
                  <c:v>Бразилия</c:v>
                </c:pt>
                <c:pt idx="9">
                  <c:v>Мексика </c:v>
                </c:pt>
                <c:pt idx="10">
                  <c:v>Турция </c:v>
                </c:pt>
                <c:pt idx="11">
                  <c:v>СА</c:v>
                </c:pt>
                <c:pt idx="12">
                  <c:v>Россия</c:v>
                </c:pt>
                <c:pt idx="13">
                  <c:v>Р.Корея</c:v>
                </c:pt>
                <c:pt idx="14">
                  <c:v>Индонезия </c:v>
                </c:pt>
                <c:pt idx="15">
                  <c:v>Прочие</c:v>
                </c:pt>
              </c:strCache>
            </c:strRef>
          </c:cat>
          <c:val>
            <c:numRef>
              <c:f>Лист1!$T$14:$T$29</c:f>
              <c:numCache>
                <c:formatCode>#,##0.00</c:formatCode>
                <c:ptCount val="16"/>
                <c:pt idx="0">
                  <c:v>17.760000000000002</c:v>
                </c:pt>
                <c:pt idx="1">
                  <c:v>15.49</c:v>
                </c:pt>
                <c:pt idx="2">
                  <c:v>4.37</c:v>
                </c:pt>
                <c:pt idx="3">
                  <c:v>3.32</c:v>
                </c:pt>
                <c:pt idx="4">
                  <c:v>2.3199999999999981</c:v>
                </c:pt>
                <c:pt idx="5">
                  <c:v>2.2799999999999998</c:v>
                </c:pt>
                <c:pt idx="6">
                  <c:v>7.23</c:v>
                </c:pt>
                <c:pt idx="7">
                  <c:v>1.86</c:v>
                </c:pt>
                <c:pt idx="8">
                  <c:v>2.62</c:v>
                </c:pt>
                <c:pt idx="9">
                  <c:v>1.9300000000000008</c:v>
                </c:pt>
                <c:pt idx="10">
                  <c:v>1.61</c:v>
                </c:pt>
                <c:pt idx="11">
                  <c:v>1.46</c:v>
                </c:pt>
                <c:pt idx="12">
                  <c:v>3.17</c:v>
                </c:pt>
                <c:pt idx="13">
                  <c:v>1.61</c:v>
                </c:pt>
                <c:pt idx="14">
                  <c:v>2.5299999999999998</c:v>
                </c:pt>
                <c:pt idx="15">
                  <c:v>30.39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B114-49CD-9AE2-C5F665073C7C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billion US$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5.3</c:v>
                </c:pt>
                <c:pt idx="1">
                  <c:v>5.7</c:v>
                </c:pt>
                <c:pt idx="2">
                  <c:v>5.8</c:v>
                </c:pt>
                <c:pt idx="3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17-4AF3-9DD6-7F11CA56523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129964464"/>
        <c:axId val="2129966960"/>
      </c:lineChart>
      <c:catAx>
        <c:axId val="2129964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29966960"/>
        <c:crosses val="autoZero"/>
        <c:auto val="1"/>
        <c:lblAlgn val="ctr"/>
        <c:lblOffset val="100"/>
        <c:noMultiLvlLbl val="0"/>
      </c:catAx>
      <c:valAx>
        <c:axId val="212996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299644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="1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0.775</cdr:x>
      <cdr:y>1.45815E-7</cdr:y>
    </cdr:from>
    <cdr:to>
      <cdr:x>1</cdr:x>
      <cdr:y>0.34259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99AE9DE2-220B-4B7C-8625-0C9BAF6F1995}"/>
            </a:ext>
          </a:extLst>
        </cdr:cNvPr>
        <cdr:cNvSpPr/>
      </cdr:nvSpPr>
      <cdr:spPr>
        <a:xfrm xmlns:a="http://schemas.openxmlformats.org/drawingml/2006/main">
          <a:off x="9448800" y="1"/>
          <a:ext cx="2743200" cy="2349500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F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400" b="1" dirty="0"/>
            <a:t>Доля стран в мировом ВВП по ППС в 2016 г.</a:t>
          </a:r>
          <a:endParaRPr lang="en-US" sz="2400" b="1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99C1-650B-44CC-9A55-06710FC5D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4D5F25-00D6-44ED-9235-3D53F434F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305E5-F4F7-4DAE-B99E-112B592D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5A3-C30B-4F4B-A3C8-37B27AF7FE8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A0A65-C960-46D6-9EE7-DFDB4433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AC6DB-1159-4EAC-9561-BD7174657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08C4-5C28-4C72-8CD7-C8CB25AA0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87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FA5E-8E6A-42C3-A9E1-088082569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F51EC8-1617-4C02-9401-C50F6D6C4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62C38-63FA-4533-958D-D95B2F62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5A3-C30B-4F4B-A3C8-37B27AF7FE8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1083E-5D0B-4AC6-ACF3-A7804A6DF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9523-3824-4523-8AE1-C124157C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08C4-5C28-4C72-8CD7-C8CB25AA0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8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06B77C-C70C-48CC-9447-D0B608185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E48D63-9E12-4394-BDF3-3CF3F9141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00790-3486-487D-B03B-D206D09C9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5A3-C30B-4F4B-A3C8-37B27AF7FE8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CB8B6-493E-4F66-BE07-3D7F1EBBC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8E963-18DC-427E-89CE-2DA9AB004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08C4-5C28-4C72-8CD7-C8CB25AA0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08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5C8B9-1967-4F62-AEC9-A63FAF0038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67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47069-5075-40A8-B387-08677BAE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76990-A108-463C-B8CF-1711DCAF3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E2FE8-F87D-4208-94E3-C513DAE6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5A3-C30B-4F4B-A3C8-37B27AF7FE8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883BE-B9AA-421C-97C7-3DAF6BEA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9DCC4-C03E-4C7E-BB26-5D49721F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08C4-5C28-4C72-8CD7-C8CB25AA0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36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EDD0A-28F3-49DB-AD4A-F2EF3A1F4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8ED9D-FB18-471E-9374-C53FE90D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FC49C-6D1E-462A-B890-C3F765B0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5A3-C30B-4F4B-A3C8-37B27AF7FE8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671C4-B239-4974-BFB8-14F36740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D98EA-A98B-436C-AEAE-C6E2FF14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08C4-5C28-4C72-8CD7-C8CB25AA0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3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1C966-D1ED-4916-9364-58F4D931B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08CF4-AAE5-4D52-9435-1794DEF70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61B42-4589-419A-9958-B41952725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61130-AC1A-41A7-8FDB-BCD5C1C2C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5A3-C30B-4F4B-A3C8-37B27AF7FE8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6D152-EE52-443C-B8B8-D18FD97D0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6B4AF-B447-4878-B747-9F1E5E7D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08C4-5C28-4C72-8CD7-C8CB25AA0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47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E628D-C92F-4F51-AD5A-F1C3173A7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BEB89-BE26-44C0-9FA4-783051B0D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F636F-D378-426A-A9E2-18A79C5BD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5BAEF-3DE9-4B6F-B567-192C7543AC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4D171-8647-4ABF-8179-03EB9FA215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F428D2-ADF2-4640-8883-E995D54B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5A3-C30B-4F4B-A3C8-37B27AF7FE8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3F73C3-DAF7-47EE-8249-B89E06DF1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C53677-DF68-44F3-9F52-E7E29CC0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08C4-5C28-4C72-8CD7-C8CB25AA0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2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33BCB-FC85-467F-99CB-CC534CC2D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4A295-9610-405F-BCC6-AA3AAA178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5A3-C30B-4F4B-A3C8-37B27AF7FE8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63B11-97BD-49F4-B313-2A9DEC1B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290C2-1540-4072-A946-9A07210A2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08C4-5C28-4C72-8CD7-C8CB25AA0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1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1D8241-89DD-4EDC-931B-C45E02606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5A3-C30B-4F4B-A3C8-37B27AF7FE8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2AAB9-F500-4203-8792-DD8ECFBA1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9B552-5D66-4636-B4BF-9EB1C14F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08C4-5C28-4C72-8CD7-C8CB25AA0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88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3F83C-C447-45D6-9086-47AED5563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AB94E-4CC7-4D78-9BDD-0B5A9DD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CE2C3-3FC1-4EC8-A494-0EC56C1E1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AF212-B1A5-49C7-B5EC-2FFEA74E1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5A3-C30B-4F4B-A3C8-37B27AF7FE8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48683-57A5-46B2-AD09-FD694328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A2882-11CD-41FC-921D-7E39BB55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08C4-5C28-4C72-8CD7-C8CB25AA0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0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55004-733B-4D57-AB5C-A3714B9CC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045AFB-3885-4476-9372-427581113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9152C-9A9F-40EB-BB1A-879E354DF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F5911-33D5-4EB2-8C06-C89FE4AF6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5A3-C30B-4F4B-A3C8-37B27AF7FE8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7FA1E-F81D-486A-BC8A-55FD10228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4F2BD-B86A-48F2-9398-D61C2776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08C4-5C28-4C72-8CD7-C8CB25AA0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73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35E6A-4084-48F6-8491-260BD7EB2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C6826-DC9A-4178-BA24-6F90B5E58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C3D5B-CB06-4D0F-8929-056D89BA2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B65A3-C30B-4F4B-A3C8-37B27AF7FE8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B81B3-1470-4570-9E2D-A5EC2B2C4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9B4DB-D8F2-4346-90D9-62F7C9240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E08C4-5C28-4C72-8CD7-C8CB25AA0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6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tass.ru/politika/1754448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GB"/>
          </a:p>
        </p:txBody>
      </p:sp>
      <p:grpSp>
        <p:nvGrpSpPr>
          <p:cNvPr id="2052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053" name="Picture 7" descr="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" name="TextBox 4"/>
            <p:cNvSpPr txBox="1">
              <a:spLocks noChangeArrowheads="1"/>
            </p:cNvSpPr>
            <p:nvPr/>
          </p:nvSpPr>
          <p:spPr bwMode="auto">
            <a:xfrm>
              <a:off x="395536" y="404664"/>
              <a:ext cx="5786478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4400" b="1" dirty="0">
                <a:solidFill>
                  <a:prstClr val="white"/>
                </a:solidFill>
                <a:latin typeface="Calibri" pitchFamily="34" charset="0"/>
              </a:endParaRPr>
            </a:p>
          </p:txBody>
        </p:sp>
        <p:pic>
          <p:nvPicPr>
            <p:cNvPr id="8" name="Picture 7" descr="j043847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0" y="2928934"/>
              <a:ext cx="2369911" cy="255745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8003FD-A7EC-4C59-BE56-26D9D2D36CFE}"/>
              </a:ext>
            </a:extLst>
          </p:cNvPr>
          <p:cNvSpPr txBox="1"/>
          <p:nvPr/>
        </p:nvSpPr>
        <p:spPr>
          <a:xfrm>
            <a:off x="0" y="171292"/>
            <a:ext cx="89411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Судьба</a:t>
            </a:r>
            <a:endParaRPr kumimoji="0" lang="ar-EG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экономики и международных экономических отношений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8BFC6F-AAC0-457A-B79D-894628FE417A}"/>
              </a:ext>
            </a:extLst>
          </p:cNvPr>
          <p:cNvSpPr txBox="1"/>
          <p:nvPr/>
        </p:nvSpPr>
        <p:spPr>
          <a:xfrm>
            <a:off x="622300" y="5108478"/>
            <a:ext cx="69977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Нур Нада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Профессор .Каирская академия научного Менеджмента. ИМ. Садата (PHD)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B9A52A-2ACC-4A5C-90CB-CD1E13867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184" y="0"/>
            <a:ext cx="3250815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78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AutoShape 5"/>
          <p:cNvSpPr>
            <a:spLocks noChangeArrowheads="1"/>
          </p:cNvSpPr>
          <p:nvPr/>
        </p:nvSpPr>
        <p:spPr bwMode="auto">
          <a:xfrm>
            <a:off x="254000" y="1581010"/>
            <a:ext cx="11480800" cy="3448190"/>
          </a:xfrm>
          <a:prstGeom prst="cloudCallout">
            <a:avLst>
              <a:gd name="adj1" fmla="val 29222"/>
              <a:gd name="adj2" fmla="val -23014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/>
          <a:lstStyle/>
          <a:p>
            <a:pPr algn="ctr">
              <a:defRPr/>
            </a:pPr>
            <a:r>
              <a:rPr lang="ar-EG" sz="4000" b="1" dirty="0">
                <a:solidFill>
                  <a:srgbClr val="C00000"/>
                </a:solidFill>
                <a:cs typeface="Arial" pitchFamily="34" charset="0"/>
              </a:rPr>
              <a:t>1 </a:t>
            </a:r>
            <a:r>
              <a:rPr lang="en-US" sz="4000" b="1" dirty="0">
                <a:solidFill>
                  <a:srgbClr val="C00000"/>
                </a:solidFill>
                <a:cs typeface="Arial" pitchFamily="34" charset="0"/>
              </a:rPr>
              <a:t>-</a:t>
            </a:r>
            <a:r>
              <a:rPr lang="bxr-Cyrl-001" sz="3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cs typeface="Arial" pitchFamily="34" charset="0"/>
              </a:rPr>
              <a:t>Развитие </a:t>
            </a:r>
            <a:endParaRPr lang="ar-EG" sz="3600" b="1" dirty="0">
              <a:solidFill>
                <a:srgbClr val="00206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cs typeface="Arial" pitchFamily="34" charset="0"/>
              </a:rPr>
              <a:t>египетско-российских экономических отношений</a:t>
            </a:r>
            <a:endParaRPr lang="en-US" sz="32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01D18-1819-4356-9BF6-1DD79984C987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748686" y="425997"/>
            <a:ext cx="44053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Вторая тема этой лекции</a:t>
            </a:r>
          </a:p>
        </p:txBody>
      </p:sp>
    </p:spTree>
    <p:extLst>
      <p:ext uri="{BB962C8B-B14F-4D97-AF65-F5344CB8AC3E}">
        <p14:creationId xmlns:p14="http://schemas.microsoft.com/office/powerpoint/2010/main" val="182302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AutoShape 5"/>
          <p:cNvSpPr>
            <a:spLocks noChangeArrowheads="1"/>
          </p:cNvSpPr>
          <p:nvPr/>
        </p:nvSpPr>
        <p:spPr bwMode="auto">
          <a:xfrm>
            <a:off x="254000" y="1581010"/>
            <a:ext cx="11480800" cy="3448190"/>
          </a:xfrm>
          <a:prstGeom prst="cloudCallout">
            <a:avLst>
              <a:gd name="adj1" fmla="val 29222"/>
              <a:gd name="adj2" fmla="val -23014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/>
          <a:lstStyle/>
          <a:p>
            <a:pPr algn="ctr">
              <a:defRPr/>
            </a:pPr>
            <a:r>
              <a:rPr lang="bxr-Cyrl-001" sz="3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cs typeface="Arial" pitchFamily="34" charset="0"/>
              </a:rPr>
              <a:t>2 - </a:t>
            </a:r>
            <a:r>
              <a:rPr lang="ru-RU" sz="3600" b="1" dirty="0">
                <a:solidFill>
                  <a:srgbClr val="002060"/>
                </a:solidFill>
                <a:cs typeface="Arial" pitchFamily="34" charset="0"/>
              </a:rPr>
              <a:t>Результаты </a:t>
            </a:r>
            <a:endParaRPr lang="ar-EG" sz="3600" b="1" dirty="0">
              <a:solidFill>
                <a:srgbClr val="00206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cs typeface="Arial" pitchFamily="34" charset="0"/>
              </a:rPr>
              <a:t>программы </a:t>
            </a:r>
            <a:endParaRPr lang="ar-EG" sz="3600" b="1" dirty="0">
              <a:solidFill>
                <a:srgbClr val="00206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cs typeface="Arial" pitchFamily="34" charset="0"/>
              </a:rPr>
              <a:t>экономических реформ </a:t>
            </a:r>
            <a:endParaRPr lang="ar-EG" sz="3600" b="1" dirty="0">
              <a:solidFill>
                <a:srgbClr val="00206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cs typeface="Arial" pitchFamily="34" charset="0"/>
              </a:rPr>
              <a:t>Египта</a:t>
            </a:r>
            <a:endParaRPr lang="en-US" sz="32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01D18-1819-4356-9BF6-1DD79984C987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748686" y="425997"/>
            <a:ext cx="44053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Вторая тема этой лекции</a:t>
            </a:r>
          </a:p>
        </p:txBody>
      </p:sp>
    </p:spTree>
    <p:extLst>
      <p:ext uri="{BB962C8B-B14F-4D97-AF65-F5344CB8AC3E}">
        <p14:creationId xmlns:p14="http://schemas.microsoft.com/office/powerpoint/2010/main" val="238722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Экономическая система">
            <a:extLst>
              <a:ext uri="{FF2B5EF4-FFF2-40B4-BE49-F238E27FC236}">
                <a16:creationId xmlns:a16="http://schemas.microsoft.com/office/drawing/2014/main" id="{E339A499-E6AE-439A-A25F-0C9434184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217FB6-953B-4429-960E-2E48E1AF974D}"/>
              </a:ext>
            </a:extLst>
          </p:cNvPr>
          <p:cNvSpPr txBox="1"/>
          <p:nvPr/>
        </p:nvSpPr>
        <p:spPr>
          <a:xfrm>
            <a:off x="2582056" y="2423941"/>
            <a:ext cx="666687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Современная</a:t>
            </a:r>
            <a:br>
              <a:rPr lang="ar-EG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 глобальная экономическая система, </a:t>
            </a:r>
            <a:br>
              <a:rPr lang="ar-EG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откуда и куда?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90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/>
              <a:t>06.05.2022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НУр НАДА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13</a:t>
            </a:fld>
            <a:endParaRPr lang="ar-S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6"/>
            <a:ext cx="12191999" cy="683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268761"/>
            <a:ext cx="3024336" cy="251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307195"/>
            <a:ext cx="244725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4149081"/>
            <a:ext cx="3240360" cy="237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558370" y="41208"/>
            <a:ext cx="9109630" cy="51874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ar-EG" sz="3600" b="1" dirty="0">
                <a:solidFill>
                  <a:srgbClr val="C00000"/>
                </a:solidFill>
                <a:latin typeface="inherit"/>
                <a:cs typeface="Arial" pitchFamily="34" charset="0"/>
              </a:rPr>
              <a:t>1/1</a:t>
            </a:r>
            <a:r>
              <a:rPr lang="en-US" sz="3600" b="1" dirty="0">
                <a:solidFill>
                  <a:schemeClr val="bg1"/>
                </a:solidFill>
                <a:latin typeface="inherit"/>
                <a:cs typeface="Arial" pitchFamily="34" charset="0"/>
              </a:rPr>
              <a:t> -</a:t>
            </a:r>
            <a:r>
              <a:rPr lang="ar-EG" sz="3600" b="1" dirty="0">
                <a:solidFill>
                  <a:schemeClr val="bg1"/>
                </a:solidFill>
                <a:latin typeface="inherit"/>
                <a:cs typeface="Arial" pitchFamily="34" charset="0"/>
              </a:rPr>
              <a:t> </a:t>
            </a:r>
            <a:r>
              <a:rPr lang="ru-RU" sz="3600" b="1" dirty="0">
                <a:solidFill>
                  <a:schemeClr val="bg1"/>
                </a:solidFill>
                <a:latin typeface="inherit"/>
                <a:cs typeface="Arial" pitchFamily="34" charset="0"/>
              </a:rPr>
              <a:t>Кризис мировой депрессия 1929 г.</a:t>
            </a:r>
            <a:r>
              <a:rPr lang="ru-RU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779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2FAA3-24A1-43A1-B244-1BB01F301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2443397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Кризис </a:t>
            </a:r>
            <a:br>
              <a:rPr lang="ar-EG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мировой капиталистической системы </a:t>
            </a:r>
            <a:br>
              <a:rPr lang="ar-EG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и начало зарождения</a:t>
            </a:r>
            <a:br>
              <a:rPr lang="ar-EG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 экстремизма, терроризма, </a:t>
            </a:r>
            <a:br>
              <a:rPr lang="ar-EG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конфликтов и войн в мире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Кризис капитализма и его кровавые итоги">
            <a:extLst>
              <a:ext uri="{FF2B5EF4-FFF2-40B4-BE49-F238E27FC236}">
                <a16:creationId xmlns:a16="http://schemas.microsoft.com/office/drawing/2014/main" id="{90FEA1A6-36E0-4B30-8269-CEE917BDF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43397"/>
            <a:ext cx="12082072" cy="441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058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-137680" y="6356350"/>
            <a:ext cx="4579288" cy="365125"/>
          </a:xfrm>
        </p:spPr>
        <p:txBody>
          <a:bodyPr/>
          <a:lstStyle/>
          <a:p>
            <a:fld id="{D9AB8907-8402-4B58-A134-028404D8B6A1}" type="datetime1">
              <a:rPr lang="ru-RU" smtClean="0"/>
              <a:t>06.05.2022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2574781" y="6356350"/>
            <a:ext cx="6868930" cy="365125"/>
          </a:xfrm>
        </p:spPr>
        <p:txBody>
          <a:bodyPr/>
          <a:lstStyle/>
          <a:p>
            <a:r>
              <a:rPr lang="ru-RU"/>
              <a:t>НУр НАДА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634720" y="6356350"/>
            <a:ext cx="4579288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t>15</a:t>
            </a:fld>
            <a:endParaRPr lang="ar-S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47" y="3140970"/>
            <a:ext cx="5672353" cy="371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36" y="-24483"/>
            <a:ext cx="8112964" cy="316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7151327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70"/>
            <a:ext cx="6546064" cy="371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-1" y="6066201"/>
            <a:ext cx="6347738" cy="58029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chemeClr val="bg1"/>
                </a:solidFill>
                <a:latin typeface="inherit"/>
                <a:cs typeface="Arial" pitchFamily="34" charset="0"/>
              </a:rPr>
              <a:t>Вторая мировая война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07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/>
              <a:t>06.05.2022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НУр НАДА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16</a:t>
            </a:fld>
            <a:endParaRPr lang="ar-S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276"/>
            <a:ext cx="12192001" cy="613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1524002" y="0"/>
            <a:ext cx="91439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C00000"/>
                </a:solidFill>
                <a:latin typeface="arial"/>
              </a:rPr>
              <a:t>Bretton Woods Conference1944</a:t>
            </a:r>
            <a:endParaRPr lang="ar-EG" sz="4400" b="1" dirty="0">
              <a:solidFill>
                <a:srgbClr val="C00000"/>
              </a:solidFill>
            </a:endParaRPr>
          </a:p>
          <a:p>
            <a:pPr algn="ctr"/>
            <a:endParaRPr lang="en-US" sz="4400" b="1" dirty="0">
              <a:solidFill>
                <a:srgbClr val="C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6480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3215680" y="6261845"/>
            <a:ext cx="2895600" cy="365125"/>
          </a:xfrm>
        </p:spPr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НУр НАДА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65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0"/>
            <a:ext cx="4483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8476403" y="0"/>
            <a:ext cx="3011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bis"/>
              </a:rPr>
              <a:t>Harry Dexter White</a:t>
            </a:r>
            <a:endParaRPr lang="ar-EG" sz="2000" dirty="0">
              <a:solidFill>
                <a:schemeClr val="bg1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40378" y="4458197"/>
            <a:ext cx="2975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FLGoudyStMTT"/>
              </a:rPr>
              <a:t>John Maynard Keynes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032104" y="3244334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/>
              </a:rPr>
              <a:t>.</a:t>
            </a:r>
            <a:endParaRPr lang="ar-EG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3FAB067-3594-45B8-BE82-3D5EA3C94BDC}"/>
              </a:ext>
            </a:extLst>
          </p:cNvPr>
          <p:cNvSpPr/>
          <p:nvPr/>
        </p:nvSpPr>
        <p:spPr>
          <a:xfrm>
            <a:off x="3892476" y="0"/>
            <a:ext cx="5016500" cy="685800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solidFill>
                  <a:srgbClr val="00B0F0"/>
                </a:solidFill>
              </a:rPr>
              <a:t>Трудная задача</a:t>
            </a:r>
            <a:endParaRPr lang="ar-EG" sz="2800" b="1" u="sng" dirty="0">
              <a:solidFill>
                <a:srgbClr val="00B0F0"/>
              </a:solidFill>
            </a:endParaRPr>
          </a:p>
          <a:p>
            <a:pPr algn="ctr"/>
            <a:r>
              <a:rPr lang="ru-RU" sz="2800" b="1" u="sng" dirty="0">
                <a:solidFill>
                  <a:srgbClr val="00B0F0"/>
                </a:solidFill>
              </a:rPr>
              <a:t> была</a:t>
            </a:r>
            <a:endParaRPr lang="ar-EG" sz="2800" b="1" u="sng" dirty="0">
              <a:solidFill>
                <a:srgbClr val="00B0F0"/>
              </a:solidFill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Разрешение международного конфликта между 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rgbClr val="00B0F0"/>
                </a:solidFill>
              </a:rPr>
              <a:t>1 - </a:t>
            </a:r>
            <a:r>
              <a:rPr lang="ru-RU" sz="2400" b="1" dirty="0">
                <a:solidFill>
                  <a:schemeClr val="bg1"/>
                </a:solidFill>
              </a:rPr>
              <a:t>сильнейшей американской державой после Второй мировой войны и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rgbClr val="00B0F0"/>
                </a:solidFill>
              </a:rPr>
              <a:t>2 - </a:t>
            </a:r>
            <a:r>
              <a:rPr lang="ru-RU" sz="2800" b="1" dirty="0">
                <a:solidFill>
                  <a:srgbClr val="00B0F0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более слабой британской державой по поводу того, кто управляет миром в экономическом и финансовом плане..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03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/>
              <a:t>06.05.2022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НУр НАДА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18</a:t>
            </a:fld>
            <a:endParaRPr lang="ar-SA"/>
          </a:p>
        </p:txBody>
      </p:sp>
      <p:sp>
        <p:nvSpPr>
          <p:cNvPr id="6" name="مستطيل 5"/>
          <p:cNvSpPr/>
          <p:nvPr/>
        </p:nvSpPr>
        <p:spPr>
          <a:xfrm>
            <a:off x="0" y="3630611"/>
            <a:ext cx="12192000" cy="280076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chemeClr val="tx2"/>
                </a:solidFill>
                <a:latin typeface="OFLGoudyStMTT"/>
              </a:rPr>
              <a:t>John Maynard Keynes</a:t>
            </a:r>
            <a:endParaRPr lang="ar-EG" sz="3200" b="1" dirty="0">
              <a:solidFill>
                <a:schemeClr val="tx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ru-RU" sz="2400" dirty="0">
                <a:latin typeface="arial"/>
              </a:rPr>
              <a:t>Лорд Мейнард Кейнс считает, что</a:t>
            </a:r>
            <a:r>
              <a:rPr lang="ar-EG" sz="2400" dirty="0">
                <a:latin typeface="arial"/>
              </a:rPr>
              <a:t> </a:t>
            </a:r>
            <a:r>
              <a:rPr lang="ru-RU" sz="2400" dirty="0">
                <a:latin typeface="arial"/>
              </a:rPr>
              <a:t>правительства должны увеличить спрос, чтобы стимулировать Экономический рост</a:t>
            </a:r>
            <a:r>
              <a:rPr lang="ar-EG" sz="2400" dirty="0">
                <a:latin typeface="arial"/>
              </a:rPr>
              <a:t> </a:t>
            </a:r>
            <a:r>
              <a:rPr lang="ru-RU" sz="2400" dirty="0">
                <a:latin typeface="arial"/>
              </a:rPr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400" dirty="0">
                <a:latin typeface="arial"/>
              </a:rPr>
              <a:t>Кейнсианцы считают, что потребительский спрос является основной движущей силой в экономике.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400" dirty="0">
                <a:latin typeface="arial"/>
              </a:rPr>
              <a:t> В результате политики и теории лорда Мейнарда Кейнса возникла инфляция, ставшая одной из важнейших экономических болезней в мире.</a:t>
            </a:r>
            <a:endParaRPr lang="ar-EG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2"/>
            <a:ext cx="12192000" cy="356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0" y="221829"/>
            <a:ext cx="358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FF00"/>
                </a:solidFill>
                <a:latin typeface="inherit"/>
                <a:cs typeface="Arial" pitchFamily="34" charset="0"/>
              </a:rPr>
              <a:t>Отец </a:t>
            </a:r>
            <a:endParaRPr lang="ar-EG" sz="3600" b="1" dirty="0">
              <a:solidFill>
                <a:srgbClr val="FFFF00"/>
              </a:solidFill>
              <a:latin typeface="inherit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FF00"/>
                </a:solidFill>
                <a:latin typeface="inherit"/>
                <a:cs typeface="Arial" pitchFamily="34" charset="0"/>
              </a:rPr>
              <a:t>и основатель</a:t>
            </a:r>
            <a:endParaRPr lang="ar-EG" sz="3600" b="1" dirty="0">
              <a:solidFill>
                <a:srgbClr val="FFFF00"/>
              </a:solidFill>
              <a:latin typeface="inherit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FF00"/>
                </a:solidFill>
                <a:latin typeface="inherit"/>
                <a:cs typeface="Arial" pitchFamily="34" charset="0"/>
              </a:rPr>
              <a:t> </a:t>
            </a:r>
            <a:r>
              <a:rPr lang="ru-RU" sz="3200" b="1" dirty="0">
                <a:solidFill>
                  <a:srgbClr val="FFFF00"/>
                </a:solidFill>
                <a:latin typeface="inherit"/>
                <a:cs typeface="Arial" pitchFamily="34" charset="0"/>
              </a:rPr>
              <a:t>мирового кризиса</a:t>
            </a:r>
            <a:r>
              <a:rPr lang="ru-RU" sz="3600" b="1" dirty="0">
                <a:solidFill>
                  <a:srgbClr val="FFFF00"/>
                </a:solidFill>
                <a:latin typeface="inherit"/>
                <a:cs typeface="Arial" pitchFamily="34" charset="0"/>
              </a:rPr>
              <a:t> инфляции</a:t>
            </a:r>
            <a:r>
              <a:rPr lang="ru-RU" sz="11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401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06.05.2022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НУр НАДА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034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0" y="4077073"/>
            <a:ext cx="12192000" cy="181588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F497D"/>
                </a:solidFill>
                <a:latin typeface="arial"/>
              </a:rPr>
              <a:t>Milton Friedman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222222"/>
                </a:solidFill>
                <a:latin typeface="arial"/>
              </a:rPr>
              <a:t>  </a:t>
            </a:r>
            <a:r>
              <a:rPr lang="ru-RU" sz="2800" dirty="0">
                <a:solidFill>
                  <a:srgbClr val="222222"/>
                </a:solidFill>
                <a:latin typeface="arial"/>
              </a:rPr>
              <a:t>американский экономист и статистик, наиболее известный своей твердой верой в капитализм свободного рынка.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solidFill>
                  <a:srgbClr val="222222"/>
                </a:solidFill>
                <a:latin typeface="arial"/>
              </a:rPr>
              <a:t> в качестве профессора в университете Чикаго,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-256706" y="445447"/>
            <a:ext cx="40642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inherit"/>
                <a:cs typeface="Arial" pitchFamily="34" charset="0"/>
              </a:rPr>
              <a:t>Отец </a:t>
            </a:r>
            <a:endParaRPr lang="ar-EG" sz="3200" b="1" dirty="0">
              <a:solidFill>
                <a:srgbClr val="FFFF00"/>
              </a:solidFill>
              <a:latin typeface="inherit"/>
              <a:cs typeface="Arial" pitchFamily="34" charset="0"/>
            </a:endParaRPr>
          </a:p>
          <a:p>
            <a:pPr algn="ctr"/>
            <a:r>
              <a:rPr lang="ru-RU" sz="3200" b="1" dirty="0">
                <a:solidFill>
                  <a:srgbClr val="FFFF00"/>
                </a:solidFill>
                <a:latin typeface="inherit"/>
                <a:cs typeface="Arial" pitchFamily="34" charset="0"/>
              </a:rPr>
              <a:t>и основатель</a:t>
            </a:r>
            <a:endParaRPr lang="ar-EG" sz="3200" b="1" dirty="0">
              <a:solidFill>
                <a:srgbClr val="FFFF00"/>
              </a:solidFill>
              <a:latin typeface="inherit"/>
              <a:cs typeface="Arial" pitchFamily="34" charset="0"/>
            </a:endParaRPr>
          </a:p>
          <a:p>
            <a:pPr algn="ctr"/>
            <a:r>
              <a:rPr lang="ru-RU" sz="3200" b="1" dirty="0">
                <a:solidFill>
                  <a:srgbClr val="FFFF00"/>
                </a:solidFill>
                <a:latin typeface="inherit"/>
                <a:cs typeface="Arial" pitchFamily="34" charset="0"/>
              </a:rPr>
              <a:t> мирового кризиса</a:t>
            </a:r>
            <a:endParaRPr lang="ar-EG" sz="3200" b="1" dirty="0">
              <a:solidFill>
                <a:srgbClr val="FFFF00"/>
              </a:solidFill>
              <a:latin typeface="inherit"/>
              <a:cs typeface="Arial" pitchFamily="34" charset="0"/>
            </a:endParaRPr>
          </a:p>
          <a:p>
            <a:pPr algn="ctr"/>
            <a:r>
              <a:rPr lang="ru-RU" sz="3200" b="1" dirty="0">
                <a:solidFill>
                  <a:srgbClr val="FFFF00"/>
                </a:solidFill>
                <a:latin typeface="inherit"/>
                <a:cs typeface="Arial" pitchFamily="34" charset="0"/>
              </a:rPr>
              <a:t> безработицы</a:t>
            </a:r>
            <a:endParaRPr lang="ar-EG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52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9D4A83-AA9E-4B66-A96A-3D6FCFB3A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/>
              <a:t>06.05.2022</a:t>
            </a:fld>
            <a:endParaRPr lang="ar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4DB6C4-F2E9-4109-BD6F-7E4E2124C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НУр НАДА</a:t>
            </a:r>
            <a:endParaRPr lang="ar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B5EBF-52C7-4700-B5F8-46412991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2</a:t>
            </a:fld>
            <a:endParaRPr lang="ar-SA"/>
          </a:p>
        </p:txBody>
      </p:sp>
      <p:pic>
        <p:nvPicPr>
          <p:cNvPr id="2050" name="Picture 2" descr="أكاديمية السادات للعلوم الإدارية - Sadat Academy for Management Sciences -  Home | Facebook">
            <a:extLst>
              <a:ext uri="{FF2B5EF4-FFF2-40B4-BE49-F238E27FC236}">
                <a16:creationId xmlns:a16="http://schemas.microsoft.com/office/drawing/2014/main" id="{B773C5B2-90F1-40DD-86DE-913A4584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C33EB90A-EAC9-406D-BAC1-097A3A220D83}"/>
              </a:ext>
            </a:extLst>
          </p:cNvPr>
          <p:cNvSpPr/>
          <p:nvPr/>
        </p:nvSpPr>
        <p:spPr>
          <a:xfrm>
            <a:off x="7464074" y="2709881"/>
            <a:ext cx="4248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</a:rPr>
              <a:t>(PHD)</a:t>
            </a:r>
            <a:r>
              <a:rPr lang="ar-EG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prstClr val="white"/>
                </a:solidFill>
              </a:rPr>
              <a:t>Нур Нада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FFFF00"/>
                </a:solidFill>
              </a:rPr>
              <a:t>Профессор Академии административных наук, Арабская Республика Египет .(им . Садата</a:t>
            </a:r>
            <a:r>
              <a:rPr lang="bxr-Cyrl-001" sz="2000" dirty="0">
                <a:solidFill>
                  <a:srgbClr val="FFFF00"/>
                </a:solidFill>
              </a:rPr>
              <a:t> )</a:t>
            </a:r>
            <a:r>
              <a:rPr lang="ar-EG" sz="2000" dirty="0">
                <a:solidFill>
                  <a:srgbClr val="FFFF00"/>
                </a:solidFill>
              </a:rPr>
              <a:t> </a:t>
            </a:r>
            <a:endParaRPr lang="ru-RU" sz="2000" dirty="0">
              <a:solidFill>
                <a:srgbClr val="00B0F0"/>
              </a:solidFill>
            </a:endParaRPr>
          </a:p>
        </p:txBody>
      </p:sp>
      <p:pic>
        <p:nvPicPr>
          <p:cNvPr id="7" name="Picture 2" descr="D:\33صور تدريب\صور مختلفة\صور\43828083_172840380291809_5737880066105278464_n (1).jpg">
            <a:extLst>
              <a:ext uri="{FF2B5EF4-FFF2-40B4-BE49-F238E27FC236}">
                <a16:creationId xmlns:a16="http://schemas.microsoft.com/office/drawing/2014/main" id="{0CA91520-BFD6-4817-97ED-5E56C89FA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0032" y="0"/>
            <a:ext cx="4422097" cy="25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عنوان أكاديمية السادات للعلوم الإدارية ومصاريفها - مقال">
            <a:extLst>
              <a:ext uri="{FF2B5EF4-FFF2-40B4-BE49-F238E27FC236}">
                <a16:creationId xmlns:a16="http://schemas.microsoft.com/office/drawing/2014/main" id="{E4E5BA9D-88B0-4E6C-ABC3-F993F156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283"/>
            <a:ext cx="4863836" cy="663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27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Формы МЭО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892" y="1423843"/>
            <a:ext cx="12027108" cy="506903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002060"/>
                </a:solidFill>
              </a:rPr>
              <a:t>Международная торговля;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002060"/>
                </a:solidFill>
              </a:rPr>
              <a:t>Международные валютно-финансовые </a:t>
            </a:r>
            <a:endParaRPr lang="ar-EG" sz="32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002060"/>
                </a:solidFill>
              </a:rPr>
              <a:t> кредитные отношения, включая движение инвестиций;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002060"/>
                </a:solidFill>
              </a:rPr>
              <a:t>Международное научно-техническое взаимодействие;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002060"/>
                </a:solidFill>
              </a:rPr>
              <a:t>Международное движение рабочей силы,  миграция;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002060"/>
                </a:solidFill>
              </a:rPr>
              <a:t>Деятельность международных экономических организаций,</a:t>
            </a:r>
            <a:endParaRPr lang="ar-EG" sz="32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002060"/>
                </a:solidFill>
              </a:rPr>
              <a:t>  сотрудничество в решении глобальных проблем;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002060"/>
                </a:solidFill>
              </a:rPr>
              <a:t>Международное  сотрудничество в рамках  интеграционных группировок.</a:t>
            </a:r>
          </a:p>
          <a:p>
            <a:pPr marL="514350" indent="-514350">
              <a:buFont typeface="+mj-lt"/>
              <a:buAutoNum type="arabicPeriod"/>
            </a:pP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14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" y="152401"/>
            <a:ext cx="11938000" cy="1976202"/>
          </a:xfrm>
        </p:spPr>
        <p:txBody>
          <a:bodyPr>
            <a:normAutofit/>
          </a:bodyPr>
          <a:lstStyle/>
          <a:p>
            <a:r>
              <a:rPr lang="ru-RU" sz="4800" b="1" u="sng" dirty="0">
                <a:solidFill>
                  <a:srgbClr val="C00000"/>
                </a:solidFill>
              </a:rPr>
              <a:t>Роль международной торговли в современном мире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000" y="2455211"/>
            <a:ext cx="11938000" cy="564697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4000" dirty="0"/>
              <a:t>Возрастание роли МТ в развитии экономики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dirty="0"/>
              <a:t>Пятая часть доходов развитых стран </a:t>
            </a:r>
            <a:endParaRPr lang="ar-EG" sz="4000" dirty="0"/>
          </a:p>
          <a:p>
            <a:pPr marL="514350" indent="-514350">
              <a:buFont typeface="+mj-lt"/>
              <a:buAutoNum type="arabicPeriod"/>
            </a:pPr>
            <a:r>
              <a:rPr lang="ru-RU" sz="4000" dirty="0"/>
              <a:t> треть доходов развивающихся стран формируется за счет экспорта</a:t>
            </a:r>
            <a:r>
              <a:rPr lang="ar-EG" sz="40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dirty="0"/>
              <a:t> 45% занятых в обрабатывающей промышленности </a:t>
            </a:r>
            <a:endParaRPr lang="ar-EG" sz="4000" dirty="0"/>
          </a:p>
          <a:p>
            <a:pPr marL="514350" indent="-514350">
              <a:buFont typeface="+mj-lt"/>
              <a:buAutoNum type="arabicPeriod"/>
            </a:pPr>
            <a:r>
              <a:rPr lang="ru-RU" sz="4000" dirty="0"/>
              <a:t> 12% в сфере услуг </a:t>
            </a:r>
            <a:r>
              <a:rPr lang="ar-EG" sz="4000" dirty="0"/>
              <a:t>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74019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Субъекты (участники) МЭО: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833" y="1825625"/>
            <a:ext cx="11098967" cy="466725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600" dirty="0"/>
              <a:t>Государства, экономики;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/>
              <a:t>Международные организации;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/>
              <a:t>Интеграционные группировки;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/>
              <a:t>Компании, работающие на внешних рынках;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/>
              <a:t>Банки, занимающиеся международными расчетами;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/>
              <a:t>Некоммерческие организации;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/>
              <a:t>Физические лица</a:t>
            </a:r>
          </a:p>
        </p:txBody>
      </p:sp>
    </p:spTree>
    <p:extLst>
      <p:ext uri="{BB962C8B-B14F-4D97-AF65-F5344CB8AC3E}">
        <p14:creationId xmlns:p14="http://schemas.microsoft.com/office/powerpoint/2010/main" val="2711653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200" y="274638"/>
            <a:ext cx="10655300" cy="77809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ОСНОВНЫЕ КРИТЕРИИ КЛАССИФИКАЦИИ МВФ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3050" y="1378745"/>
            <a:ext cx="11645900" cy="5001419"/>
          </a:xfrm>
          <a:ln w="5715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sz="3200" b="1" dirty="0"/>
              <a:t>Доход на душу населения;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3200" b="1" dirty="0"/>
              <a:t>степень различия</a:t>
            </a:r>
            <a:r>
              <a:rPr lang="ar-EG" sz="3200" b="1" dirty="0"/>
              <a:t> </a:t>
            </a:r>
            <a:r>
              <a:rPr lang="ru-RU" sz="3200" b="1" dirty="0"/>
              <a:t>экспорта (страны-экспортёры нефти, хотя и имеют высокий ВВП на душу населения, не входят в число «развитых», так как свыше 70% их экспорта составляет нефть;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3200" b="1" dirty="0"/>
              <a:t>Уровень интеграции в глобальную финансовую и экономическую систему;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3200" b="1" dirty="0"/>
              <a:t>Развитие инфраструктуры (банки, биржи, сети, телекоммуникации, дороги);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Индекс развития человеческого потенциала</a:t>
            </a:r>
          </a:p>
        </p:txBody>
      </p:sp>
    </p:spTree>
    <p:extLst>
      <p:ext uri="{BB962C8B-B14F-4D97-AF65-F5344CB8AC3E}">
        <p14:creationId xmlns:p14="http://schemas.microsoft.com/office/powerpoint/2010/main" val="2466767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7508"/>
          </a:xfrm>
        </p:spPr>
        <p:txBody>
          <a:bodyPr>
            <a:normAutofit/>
          </a:bodyPr>
          <a:lstStyle/>
          <a:p>
            <a:r>
              <a:rPr lang="ru-RU" b="1" u="sng" dirty="0">
                <a:solidFill>
                  <a:srgbClr val="C00000"/>
                </a:solidFill>
              </a:rPr>
              <a:t>классификация стран согласно МВФ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931" y="1196752"/>
            <a:ext cx="12087069" cy="5400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ru-RU" sz="3600" dirty="0">
                <a:solidFill>
                  <a:srgbClr val="C00000"/>
                </a:solidFill>
              </a:rPr>
              <a:t>Группа стран с формирующимся рынком и развивающихся стран </a:t>
            </a:r>
            <a:r>
              <a:rPr lang="ru-RU" sz="3600" dirty="0"/>
              <a:t>включает 151 государство, которые </a:t>
            </a:r>
            <a:r>
              <a:rPr lang="ru-RU" sz="3600" dirty="0">
                <a:solidFill>
                  <a:srgbClr val="C00000"/>
                </a:solidFill>
              </a:rPr>
              <a:t>не относятся </a:t>
            </a:r>
            <a:r>
              <a:rPr lang="ru-RU" sz="3600" dirty="0"/>
              <a:t>к категории стран </a:t>
            </a:r>
            <a:r>
              <a:rPr lang="ru-RU" sz="3600" dirty="0">
                <a:solidFill>
                  <a:srgbClr val="C00000"/>
                </a:solidFill>
              </a:rPr>
              <a:t>с развитой экономикой.</a:t>
            </a:r>
          </a:p>
          <a:p>
            <a:pPr marL="914400" lvl="1" indent="-457200">
              <a:buFont typeface="+mj-lt"/>
              <a:buAutoNum type="alphaUcPeriod"/>
            </a:pPr>
            <a:r>
              <a:rPr lang="ru-RU" sz="2800" dirty="0"/>
              <a:t> </a:t>
            </a:r>
            <a:r>
              <a:rPr lang="ru-RU" sz="3200" b="1" dirty="0">
                <a:solidFill>
                  <a:srgbClr val="002060"/>
                </a:solidFill>
              </a:rPr>
              <a:t>Страны переходной экономики</a:t>
            </a:r>
            <a:r>
              <a:rPr lang="ru-RU" sz="3200" b="1" dirty="0"/>
              <a:t>: </a:t>
            </a:r>
            <a:r>
              <a:rPr lang="ru-RU" sz="2800" dirty="0"/>
              <a:t>бывшие социалистические страны - Центральной и Восточной Европы (14),  СНГ (13). МВФ к странам СНГ  относит Монголию. </a:t>
            </a:r>
          </a:p>
          <a:p>
            <a:pPr marL="971550" lvl="1" indent="-514350">
              <a:buFont typeface="+mj-lt"/>
              <a:buAutoNum type="alphaUcPeriod"/>
            </a:pPr>
            <a:r>
              <a:rPr lang="ru-RU" sz="3200" b="1" dirty="0">
                <a:solidFill>
                  <a:srgbClr val="002060"/>
                </a:solidFill>
              </a:rPr>
              <a:t>Развивающиеся страны</a:t>
            </a:r>
            <a:r>
              <a:rPr lang="ru-RU" sz="3200" b="1" dirty="0"/>
              <a:t>: </a:t>
            </a:r>
            <a:r>
              <a:rPr lang="ru-RU" sz="2800" dirty="0"/>
              <a:t>Азии (27), Латинской Америки и Карибского бассейна (32), Ближнего Востока и Северной Африки (20) и государства Африки к югу от Сахары (45).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3600" dirty="0">
                <a:solidFill>
                  <a:srgbClr val="C00000"/>
                </a:solidFill>
              </a:rPr>
              <a:t>Развитые страны</a:t>
            </a:r>
            <a:r>
              <a:rPr lang="ru-RU" sz="3600" b="1" dirty="0"/>
              <a:t>: </a:t>
            </a:r>
            <a:r>
              <a:rPr lang="ru-RU" sz="3600" dirty="0"/>
              <a:t>страны</a:t>
            </a:r>
            <a:r>
              <a:rPr lang="ru-RU" sz="3600" b="1" dirty="0"/>
              <a:t> </a:t>
            </a:r>
            <a:r>
              <a:rPr lang="ru-RU" sz="3600" dirty="0"/>
              <a:t>Западной Европы, США, Канада, Япония, Австралия, Новая Зеландия</a:t>
            </a:r>
            <a:r>
              <a:rPr lang="ar-EG" sz="3600" dirty="0"/>
              <a:t>.</a:t>
            </a:r>
            <a:endParaRPr lang="ru-RU" sz="3600" dirty="0"/>
          </a:p>
          <a:p>
            <a:pPr marL="514350" indent="-514350">
              <a:buFont typeface="+mj-lt"/>
              <a:buAutoNum type="arabicParenR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95516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915" y="157397"/>
            <a:ext cx="1193217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4000" b="1" dirty="0">
                <a:solidFill>
                  <a:srgbClr val="C00000"/>
                </a:solidFill>
              </a:rPr>
              <a:t>Классификация ВСЕМИРНОГО БАНКА (ВБ) по доходам </a:t>
            </a:r>
            <a:br>
              <a:rPr lang="ru-RU" sz="4000" b="1" dirty="0">
                <a:solidFill>
                  <a:srgbClr val="C00000"/>
                </a:solidFill>
              </a:rPr>
            </a:b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29915" y="1000305"/>
            <a:ext cx="11932170" cy="5700298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</a:pPr>
            <a:r>
              <a:rPr lang="ru-RU" sz="4300" b="1" u="sng" dirty="0">
                <a:solidFill>
                  <a:srgbClr val="C00000"/>
                </a:solidFill>
              </a:rPr>
              <a:t>зависит от:</a:t>
            </a:r>
            <a:endParaRPr lang="ar-EG" sz="4300" b="1" u="sng" dirty="0">
              <a:solidFill>
                <a:srgbClr val="C00000"/>
              </a:solidFill>
            </a:endParaRPr>
          </a:p>
          <a:p>
            <a:pPr marL="742950" indent="-742950" eaLnBrk="1" hangingPunct="1">
              <a:buFont typeface="+mj-lt"/>
              <a:buAutoNum type="alphaLcParenR"/>
            </a:pPr>
            <a:r>
              <a:rPr lang="ru-RU" sz="3600" b="1" dirty="0">
                <a:solidFill>
                  <a:srgbClr val="002060"/>
                </a:solidFill>
              </a:rPr>
              <a:t>Валовый национальный доход </a:t>
            </a:r>
            <a:endParaRPr lang="en-US" sz="3600" b="1" dirty="0">
              <a:solidFill>
                <a:srgbClr val="002060"/>
              </a:solidFill>
            </a:endParaRPr>
          </a:p>
          <a:p>
            <a:pPr marL="742950" indent="-742950" eaLnBrk="1" hangingPunct="1">
              <a:buFont typeface="+mj-lt"/>
              <a:buAutoNum type="alphaLcParenR"/>
            </a:pPr>
            <a:r>
              <a:rPr lang="ru-RU" sz="3600" b="1" dirty="0">
                <a:solidFill>
                  <a:srgbClr val="002060"/>
                </a:solidFill>
              </a:rPr>
              <a:t> совокупная ценность товаров и услуг</a:t>
            </a:r>
            <a:endParaRPr lang="en-US" sz="3600" b="1" dirty="0">
              <a:solidFill>
                <a:srgbClr val="002060"/>
              </a:solidFill>
            </a:endParaRPr>
          </a:p>
          <a:p>
            <a:pPr marL="742950" indent="-742950" eaLnBrk="1" hangingPunct="1">
              <a:buFont typeface="+mj-lt"/>
              <a:buAutoNum type="alphaLcParenR"/>
            </a:pPr>
            <a:r>
              <a:rPr lang="ru-RU" sz="3600" b="1" dirty="0">
                <a:solidFill>
                  <a:srgbClr val="002060"/>
                </a:solidFill>
              </a:rPr>
              <a:t>произведенных за год на территории государства</a:t>
            </a:r>
          </a:p>
          <a:p>
            <a:pPr marL="514350" indent="-514350" eaLnBrk="1" hangingPunct="1">
              <a:buFont typeface="+mj-lt"/>
              <a:buAutoNum type="arabicParenR"/>
            </a:pPr>
            <a:r>
              <a:rPr lang="ru-RU" sz="3600" b="1" i="1" dirty="0">
                <a:solidFill>
                  <a:srgbClr val="C00000"/>
                </a:solidFill>
              </a:rPr>
              <a:t>Страны с низким уровнем доходов</a:t>
            </a:r>
            <a:r>
              <a:rPr lang="ru-RU" sz="3600" i="1" dirty="0"/>
              <a:t>:</a:t>
            </a:r>
            <a:r>
              <a:rPr lang="ru-RU" sz="3600" dirty="0"/>
              <a:t>  ВНД </a:t>
            </a:r>
            <a:r>
              <a:rPr lang="en-US" sz="3600" dirty="0"/>
              <a:t>( </a:t>
            </a:r>
            <a:r>
              <a:rPr lang="ru-RU" sz="3600" dirty="0">
                <a:solidFill>
                  <a:srgbClr val="002060"/>
                </a:solidFill>
              </a:rPr>
              <a:t>Валовый национальный доход </a:t>
            </a:r>
            <a:r>
              <a:rPr lang="en-US" sz="3600" dirty="0"/>
              <a:t>)</a:t>
            </a:r>
            <a:r>
              <a:rPr lang="ar-EG" sz="3600" dirty="0"/>
              <a:t> </a:t>
            </a:r>
            <a:r>
              <a:rPr lang="ru-RU" sz="3600" dirty="0"/>
              <a:t>на душу населения - 975 долларов или меньше.</a:t>
            </a:r>
          </a:p>
          <a:p>
            <a:pPr marL="514350" indent="-514350" eaLnBrk="1" hangingPunct="1">
              <a:buFont typeface="+mj-lt"/>
              <a:buAutoNum type="arabicParenR"/>
            </a:pPr>
            <a:r>
              <a:rPr lang="ru-RU" sz="3600" b="1" i="1" dirty="0">
                <a:solidFill>
                  <a:srgbClr val="C00000"/>
                </a:solidFill>
              </a:rPr>
              <a:t>Страны с уровнем доходов ниже среднего</a:t>
            </a:r>
            <a:r>
              <a:rPr lang="ru-RU" sz="3600" b="1" dirty="0"/>
              <a:t>: </a:t>
            </a:r>
            <a:r>
              <a:rPr lang="ru-RU" sz="3600" dirty="0"/>
              <a:t>  ВНД на душу населения  - 976–3855 долл.</a:t>
            </a:r>
          </a:p>
          <a:p>
            <a:pPr marL="514350" indent="-514350" eaLnBrk="1" hangingPunct="1">
              <a:buFont typeface="+mj-lt"/>
              <a:buAutoNum type="arabicParenR"/>
            </a:pPr>
            <a:r>
              <a:rPr lang="ru-RU" sz="3600" b="1" i="1" dirty="0">
                <a:solidFill>
                  <a:srgbClr val="C00000"/>
                </a:solidFill>
              </a:rPr>
              <a:t>Страны с уровнем доходов выше среднего</a:t>
            </a:r>
            <a:r>
              <a:rPr lang="ru-RU" sz="3600" b="1" dirty="0"/>
              <a:t>:</a:t>
            </a:r>
            <a:r>
              <a:rPr lang="ru-RU" sz="3600" dirty="0"/>
              <a:t> ВНД на душу населения - 3856–11905 долл.</a:t>
            </a:r>
          </a:p>
          <a:p>
            <a:pPr marL="514350" indent="-514350" eaLnBrk="1" hangingPunct="1">
              <a:buFont typeface="+mj-lt"/>
              <a:buAutoNum type="arabicParenR"/>
            </a:pPr>
            <a:r>
              <a:rPr lang="ru-RU" sz="3600" b="1" i="1" dirty="0">
                <a:solidFill>
                  <a:srgbClr val="C00000"/>
                </a:solidFill>
              </a:rPr>
              <a:t>Страны с высоким уровнем доходов</a:t>
            </a:r>
            <a:r>
              <a:rPr lang="ru-RU" sz="3600" i="1" dirty="0"/>
              <a:t>:</a:t>
            </a:r>
            <a:r>
              <a:rPr lang="ru-RU" sz="3600" dirty="0"/>
              <a:t>  ВНД на душу населения свыше 11906 долл.</a:t>
            </a:r>
          </a:p>
        </p:txBody>
      </p:sp>
    </p:spTree>
    <p:extLst>
      <p:ext uri="{BB962C8B-B14F-4D97-AF65-F5344CB8AC3E}">
        <p14:creationId xmlns:p14="http://schemas.microsoft.com/office/powerpoint/2010/main" val="3290779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937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МЕЖДУНАРОДНОЕ РАЗДЕЛЕНИЕ ТРУДА – НОВЫЕ ЧЕРТЫ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15505"/>
            <a:ext cx="12192000" cy="604249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ru-RU" sz="3200" dirty="0"/>
              <a:t>Традиционное определение  - «Специализация стран на производстве определённых видов товаров, для изготовления которых в стране имеются </a:t>
            </a:r>
            <a:r>
              <a:rPr lang="en-US" sz="3200" dirty="0"/>
              <a:t> : </a:t>
            </a:r>
          </a:p>
          <a:p>
            <a:pPr marL="742950" indent="-742950">
              <a:buFont typeface="+mj-lt"/>
              <a:buAutoNum type="alphaLcParenR"/>
            </a:pPr>
            <a:r>
              <a:rPr lang="ru-RU" sz="3200" b="1" dirty="0">
                <a:solidFill>
                  <a:srgbClr val="0070C0"/>
                </a:solidFill>
              </a:rPr>
              <a:t>более дешёвые факторы производства </a:t>
            </a:r>
            <a:endParaRPr lang="en-US" sz="3200" b="1" dirty="0">
              <a:solidFill>
                <a:srgbClr val="0070C0"/>
              </a:solidFill>
            </a:endParaRPr>
          </a:p>
          <a:p>
            <a:pPr marL="742950" indent="-742950">
              <a:buFont typeface="+mj-lt"/>
              <a:buAutoNum type="alphaLcParenR"/>
            </a:pPr>
            <a:r>
              <a:rPr lang="ru-RU" sz="3200" b="1" dirty="0">
                <a:solidFill>
                  <a:srgbClr val="0070C0"/>
                </a:solidFill>
              </a:rPr>
              <a:t> предпочтительные условия в сравнении с другими странами». </a:t>
            </a:r>
          </a:p>
          <a:p>
            <a:pPr marL="742950" indent="-742950">
              <a:buFont typeface="+mj-lt"/>
              <a:buAutoNum type="arabicParenR" startAt="2"/>
            </a:pPr>
            <a:r>
              <a:rPr lang="ru-RU" sz="3200" dirty="0"/>
              <a:t>ПРОЯВЛЯЕТСЯ ЧЕРЕЗ РАЗВИТИЕ:</a:t>
            </a:r>
          </a:p>
          <a:p>
            <a:pPr marL="457200" lvl="1" indent="0">
              <a:buNone/>
            </a:pPr>
            <a:r>
              <a:rPr lang="ru-RU" sz="2800" dirty="0"/>
              <a:t>СПЕЦИАЛИЗАЦИИ И КООПЕРИРОВАНИЯ ПРОИЗВОДСТВА И НАУЧНО-ТЕХНИЧЕСКОГО СОТРУДНИЧЕСТВА;</a:t>
            </a:r>
          </a:p>
          <a:p>
            <a:pPr marL="742950" indent="-742950">
              <a:buFont typeface="+mj-lt"/>
              <a:buAutoNum type="arabicParenR" startAt="2"/>
            </a:pPr>
            <a:r>
              <a:rPr lang="ru-RU" sz="3200" dirty="0"/>
              <a:t>В НАСТОЯЩЕЕ ВРЕМЯ МОЖНО ГОВОРИТЬ О ПОДЕТАЛЬНОЙ СПЕЦИАЛИЗАЦИИ НА БАЗЕ </a:t>
            </a:r>
            <a:r>
              <a:rPr lang="ru-RU" sz="3200" dirty="0">
                <a:solidFill>
                  <a:srgbClr val="FF0000"/>
                </a:solidFill>
              </a:rPr>
              <a:t>ГЦДС,</a:t>
            </a:r>
            <a:r>
              <a:rPr lang="en-US" sz="3200" u="sng" dirty="0">
                <a:solidFill>
                  <a:srgbClr val="FF0000"/>
                </a:solidFill>
              </a:rPr>
              <a:t>(</a:t>
            </a:r>
            <a:r>
              <a:rPr lang="bxr-Cyrl-001" sz="3200" u="sng" dirty="0">
                <a:solidFill>
                  <a:srgbClr val="002060"/>
                </a:solidFill>
              </a:rPr>
              <a:t>Глобальные цепочки добавленной стоимости </a:t>
            </a:r>
            <a:r>
              <a:rPr lang="en-US" sz="3200" u="sng" dirty="0">
                <a:solidFill>
                  <a:srgbClr val="FF0000"/>
                </a:solidFill>
              </a:rPr>
              <a:t>)</a:t>
            </a:r>
            <a:r>
              <a:rPr lang="ru-RU" sz="3200" u="sng" dirty="0">
                <a:solidFill>
                  <a:srgbClr val="FF0000"/>
                </a:solidFill>
              </a:rPr>
              <a:t> </a:t>
            </a:r>
            <a:r>
              <a:rPr lang="ru-RU" sz="3200" dirty="0"/>
              <a:t>ФОРМИРОВАНИИ  МЕЖДУНАРОДНОГО РАЗДЕЛЕНИЯ </a:t>
            </a:r>
            <a:r>
              <a:rPr lang="ru-RU" sz="3200" dirty="0">
                <a:solidFill>
                  <a:srgbClr val="FF0000"/>
                </a:solidFill>
              </a:rPr>
              <a:t>ЗНАНИЙ</a:t>
            </a:r>
            <a:r>
              <a:rPr lang="ru-RU" sz="3200" dirty="0"/>
              <a:t>;</a:t>
            </a:r>
          </a:p>
          <a:p>
            <a:pPr marL="971550" lvl="1" indent="-514350">
              <a:buFont typeface="+mj-lt"/>
              <a:buAutoNum type="arabicParenR" startAt="2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21942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title"/>
          </p:nvPr>
        </p:nvSpPr>
        <p:spPr>
          <a:xfrm>
            <a:off x="1986756" y="0"/>
            <a:ext cx="8218487" cy="777875"/>
          </a:xfrm>
        </p:spPr>
        <p:txBody>
          <a:bodyPr/>
          <a:lstStyle/>
          <a:p>
            <a:pPr algn="ctr" eaLnBrk="1" hangingPunct="1"/>
            <a:r>
              <a:rPr lang="ru-RU" b="1" dirty="0">
                <a:solidFill>
                  <a:srgbClr val="CC0000"/>
                </a:solidFill>
              </a:rPr>
              <a:t>«СДЕЛАНО В МИРЕ»</a:t>
            </a:r>
          </a:p>
        </p:txBody>
      </p:sp>
      <p:pic>
        <p:nvPicPr>
          <p:cNvPr id="10244" name="Picture 10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 t="15612" r="1902" b="9703"/>
          <a:stretch>
            <a:fillRect/>
          </a:stretch>
        </p:blipFill>
        <p:spPr>
          <a:xfrm>
            <a:off x="127000" y="685801"/>
            <a:ext cx="12065000" cy="6172200"/>
          </a:xfrm>
          <a:noFill/>
        </p:spPr>
      </p:pic>
    </p:spTree>
    <p:extLst>
      <p:ext uri="{BB962C8B-B14F-4D97-AF65-F5344CB8AC3E}">
        <p14:creationId xmlns:p14="http://schemas.microsoft.com/office/powerpoint/2010/main" val="1449400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4950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МЕЖДУНАРОДНОЕ РАЗДЕЛЕНИЕ ТРУДА – НОВЫЕ ЧЕРТЫ</a:t>
            </a:r>
          </a:p>
        </p:txBody>
      </p:sp>
      <p:pic>
        <p:nvPicPr>
          <p:cNvPr id="4" name="Picture 2" descr="Картинки по запросу крупнейшие тнк мира 2015">
            <a:extLst>
              <a:ext uri="{FF2B5EF4-FFF2-40B4-BE49-F238E27FC236}">
                <a16:creationId xmlns:a16="http://schemas.microsoft.com/office/drawing/2014/main" id="{ED60A5D9-4CA2-4592-9629-FBDB46DAC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9370"/>
            <a:ext cx="12077699" cy="589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760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B621-0586-45EF-8266-84BEE2B3C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ar-EG" b="1" dirty="0">
                <a:solidFill>
                  <a:srgbClr val="C00000"/>
                </a:solidFill>
              </a:rPr>
              <a:t>1/2  </a:t>
            </a:r>
            <a:r>
              <a:rPr lang="en-US" b="1" dirty="0">
                <a:solidFill>
                  <a:srgbClr val="C00000"/>
                </a:solidFill>
              </a:rPr>
              <a:t> - </a:t>
            </a:r>
            <a:r>
              <a:rPr lang="ru-RU" b="1" dirty="0">
                <a:solidFill>
                  <a:srgbClr val="0070C0"/>
                </a:solidFill>
              </a:rPr>
              <a:t>Некоторые показатели финансово-экономической и валютной глобализации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3F8610-8790-4D77-AA94-F9C97806E4E3}"/>
              </a:ext>
            </a:extLst>
          </p:cNvPr>
          <p:cNvSpPr txBox="1"/>
          <p:nvPr/>
        </p:nvSpPr>
        <p:spPr>
          <a:xfrm>
            <a:off x="2603500" y="1260237"/>
            <a:ext cx="9418611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EG" sz="3200" b="1" dirty="0">
                <a:solidFill>
                  <a:srgbClr val="C00000"/>
                </a:solidFill>
              </a:rPr>
              <a:t>1/2/1</a:t>
            </a:r>
            <a:r>
              <a:rPr lang="bxr-Cyrl" sz="3200" b="1" dirty="0">
                <a:solidFill>
                  <a:srgbClr val="C00000"/>
                </a:solidFill>
              </a:rPr>
              <a:t> - </a:t>
            </a:r>
            <a:r>
              <a:rPr lang="ru-RU" sz="3200" dirty="0"/>
              <a:t>11 долларов — это сумма, которую развивающиеся страны платят в виде долга.</a:t>
            </a:r>
            <a:r>
              <a:rPr lang="bxr-Cyrl-001" sz="3200" dirty="0"/>
              <a:t> </a:t>
            </a:r>
            <a:r>
              <a:rPr lang="ru-RU" sz="3200" dirty="0"/>
              <a:t>На каждый доллар эти страны получают в виде помощи.</a:t>
            </a:r>
            <a:endParaRPr lang="bxr-Cyrl-001" sz="3200" dirty="0"/>
          </a:p>
          <a:p>
            <a:r>
              <a:rPr lang="ar-EG" sz="3200" b="1" dirty="0">
                <a:solidFill>
                  <a:srgbClr val="C00000"/>
                </a:solidFill>
              </a:rPr>
              <a:t>1/2/2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3200" dirty="0"/>
              <a:t>Из 100 крупнейших экономик мира насчитывается 51 компания и 49 стран.</a:t>
            </a:r>
            <a:endParaRPr lang="ar-EG" sz="3200" dirty="0"/>
          </a:p>
          <a:p>
            <a:r>
              <a:rPr lang="ar-EG" sz="4000" b="1" dirty="0">
                <a:solidFill>
                  <a:srgbClr val="C00000"/>
                </a:solidFill>
              </a:rPr>
              <a:t>1/2/3 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ru-RU" sz="4000" b="1" dirty="0">
                <a:solidFill>
                  <a:srgbClr val="C00000"/>
                </a:solidFill>
              </a:rPr>
              <a:t>-</a:t>
            </a:r>
            <a:r>
              <a:rPr lang="ru-RU" sz="3200" dirty="0"/>
              <a:t> Экономический размер General Motors больше, чем размер экономики Дании (объем продаж General Motors составляет 176 миллиардов долларов, а ВВП - 174 миллиарда долларов).</a:t>
            </a:r>
            <a:endParaRPr lang="ar-EG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797F51-8E0C-4B4C-A7F4-042EAC5CA897}"/>
              </a:ext>
            </a:extLst>
          </p:cNvPr>
          <p:cNvSpPr txBox="1"/>
          <p:nvPr/>
        </p:nvSpPr>
        <p:spPr>
          <a:xfrm>
            <a:off x="285750" y="6334780"/>
            <a:ext cx="11620500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609600" indent="-609600">
              <a:buClr>
                <a:schemeClr val="tx1"/>
              </a:buClr>
            </a:pPr>
            <a:r>
              <a:rPr lang="bxr-Cyrl-001" sz="1600" dirty="0"/>
              <a:t>Источник информации</a:t>
            </a:r>
            <a:r>
              <a:rPr lang="ar-EG" sz="1600" dirty="0"/>
              <a:t> : </a:t>
            </a:r>
            <a:r>
              <a:rPr lang="ar-SA" sz="2800" dirty="0"/>
              <a:t> </a:t>
            </a:r>
            <a:r>
              <a:rPr lang="en-US" sz="1600" dirty="0">
                <a:solidFill>
                  <a:schemeClr val="tx2"/>
                </a:solidFill>
              </a:rPr>
              <a:t>Top 200: The Rise of corporate Global Power</a:t>
            </a:r>
            <a:r>
              <a:rPr lang="ar-EG" sz="1600" dirty="0">
                <a:solidFill>
                  <a:schemeClr val="tx2"/>
                </a:solidFill>
              </a:rPr>
              <a:t>    -  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tx2"/>
                </a:solidFill>
              </a:rPr>
              <a:t>By: Sarah </a:t>
            </a:r>
            <a:r>
              <a:rPr lang="en-US" sz="1600" dirty="0" err="1">
                <a:solidFill>
                  <a:schemeClr val="tx2"/>
                </a:solidFill>
              </a:rPr>
              <a:t>Anerson</a:t>
            </a:r>
            <a:r>
              <a:rPr lang="en-US" sz="1600" dirty="0">
                <a:solidFill>
                  <a:schemeClr val="tx2"/>
                </a:solidFill>
              </a:rPr>
              <a:t> &amp; John  </a:t>
            </a:r>
            <a:r>
              <a:rPr lang="en-US" sz="1600" dirty="0" err="1">
                <a:solidFill>
                  <a:schemeClr val="tx2"/>
                </a:solidFill>
              </a:rPr>
              <a:t>Kafana</a:t>
            </a:r>
            <a:r>
              <a:rPr lang="en-US" sz="1600" dirty="0">
                <a:solidFill>
                  <a:schemeClr val="tx2"/>
                </a:solidFill>
              </a:rPr>
              <a:t>, 2001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58F024E-A048-46C5-8DA6-57EF3F37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7554"/>
            <a:ext cx="2603500" cy="439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8934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06.05.2022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НУр НАДА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0" y="5153917"/>
            <a:ext cx="115300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Кандидат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экономических наук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 Российский экономический университет  </a:t>
            </a:r>
            <a:r>
              <a:rPr lang="en-US" sz="2800" b="1" dirty="0">
                <a:solidFill>
                  <a:srgbClr val="002060"/>
                </a:solidFill>
              </a:rPr>
              <a:t>-</a:t>
            </a:r>
            <a:r>
              <a:rPr lang="ru-RU" sz="2800" b="1" dirty="0">
                <a:solidFill>
                  <a:srgbClr val="002060"/>
                </a:solidFill>
              </a:rPr>
              <a:t> РЭУ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(Плеханова)</a:t>
            </a:r>
            <a:endParaRPr lang="ar-EG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84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8E0D95-FD49-4D22-B3D3-F173D34D0A7C}"/>
              </a:ext>
            </a:extLst>
          </p:cNvPr>
          <p:cNvSpPr txBox="1"/>
          <p:nvPr/>
        </p:nvSpPr>
        <p:spPr>
          <a:xfrm>
            <a:off x="215900" y="3311436"/>
            <a:ext cx="119761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EG" sz="3200" b="1" dirty="0">
                <a:solidFill>
                  <a:srgbClr val="C00000"/>
                </a:solidFill>
              </a:rPr>
              <a:t> 1/2/4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2800" dirty="0"/>
              <a:t>Американская компания Wal-Mart является крупнейшей из 161 страны мира.</a:t>
            </a:r>
            <a:endParaRPr lang="ar-EG" sz="2800" dirty="0"/>
          </a:p>
          <a:p>
            <a:r>
              <a:rPr lang="ar-EG" sz="3600" b="1" dirty="0">
                <a:solidFill>
                  <a:srgbClr val="C00000"/>
                </a:solidFill>
              </a:rPr>
              <a:t>1/2/5</a:t>
            </a:r>
            <a:r>
              <a:rPr lang="ru-RU" sz="3600" b="1" dirty="0">
                <a:solidFill>
                  <a:srgbClr val="C00000"/>
                </a:solidFill>
              </a:rPr>
              <a:t>. </a:t>
            </a:r>
            <a:r>
              <a:rPr lang="ru-RU" sz="2800" dirty="0"/>
              <a:t>Японская компания Mitsubishi больше, чем Индонезия, которая является четвертой по численности населения страной в мире.</a:t>
            </a:r>
            <a:endParaRPr lang="en-US" sz="2800" dirty="0"/>
          </a:p>
          <a:p>
            <a:r>
              <a:rPr lang="ar-EG" sz="2800" b="1" dirty="0">
                <a:solidFill>
                  <a:srgbClr val="C00000"/>
                </a:solidFill>
              </a:rPr>
              <a:t>1/2/6</a:t>
            </a:r>
            <a:r>
              <a:rPr lang="ru-RU" sz="2800" b="1" dirty="0">
                <a:solidFill>
                  <a:srgbClr val="C00000"/>
                </a:solidFill>
              </a:rPr>
              <a:t> - </a:t>
            </a:r>
            <a:r>
              <a:rPr lang="ru-RU" sz="2800" dirty="0"/>
              <a:t>Продажи каждой из пяти крупнейших компаний мира (General Motors, Wal-Mart, ExxonMobil, Ford и Delumber Chrysler) превысили валовой внутренний продукт примерно 182 стран мира.</a:t>
            </a:r>
            <a:endParaRPr lang="en-US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F13F9CA-FFB2-4654-ADA3-8D2EDC792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5069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C7F4-E53C-4DF9-A227-F0CCDC08B262}" type="datetime1">
              <a:rPr lang="ru-RU" smtClean="0"/>
              <a:t>06.05.2022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31</a:t>
            </a:fld>
            <a:endParaRPr lang="ar-SA"/>
          </a:p>
        </p:txBody>
      </p:sp>
      <p:graphicFrame>
        <p:nvGraphicFramePr>
          <p:cNvPr id="7" name="Диаграмма 3">
            <a:extLst>
              <a:ext uri="{FF2B5EF4-FFF2-40B4-BE49-F238E27FC236}">
                <a16:creationId xmlns:a16="http://schemas.microsoft.com/office/drawing/2014/main" id="{1BFEFE00-EC84-4082-8924-A3DE58A651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6890457"/>
              </p:ext>
            </p:extLst>
          </p:nvPr>
        </p:nvGraphicFramePr>
        <p:xfrm>
          <a:off x="0" y="-1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153ED5B5-D4D2-44F3-BF13-C56E55584334}"/>
              </a:ext>
            </a:extLst>
          </p:cNvPr>
          <p:cNvSpPr/>
          <p:nvPr/>
        </p:nvSpPr>
        <p:spPr>
          <a:xfrm>
            <a:off x="-88900" y="-3"/>
            <a:ext cx="3670300" cy="46913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/>
              <a:t>могу сказать, что </a:t>
            </a:r>
            <a:br>
              <a:rPr lang="ru-RU" sz="2400" b="1" dirty="0"/>
            </a:br>
            <a:r>
              <a:rPr lang="ru-RU" sz="2400" b="1" dirty="0"/>
              <a:t>Соединенные Штаты Америки управлять мировую валютно-экономическую систему после Второй мировой войны.</a:t>
            </a:r>
          </a:p>
        </p:txBody>
      </p:sp>
    </p:spTree>
    <p:extLst>
      <p:ext uri="{BB962C8B-B14F-4D97-AF65-F5344CB8AC3E}">
        <p14:creationId xmlns:p14="http://schemas.microsoft.com/office/powerpoint/2010/main" val="792369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88900" y="1"/>
            <a:ext cx="12103100" cy="1196752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ar-EG" sz="2800" b="1" dirty="0">
                <a:solidFill>
                  <a:srgbClr val="C00000"/>
                </a:solidFill>
              </a:rPr>
              <a:t>1/3 </a:t>
            </a:r>
            <a:r>
              <a:rPr lang="en-US" sz="2800" b="1" dirty="0">
                <a:solidFill>
                  <a:srgbClr val="C00000"/>
                </a:solidFill>
              </a:rPr>
              <a:t> - </a:t>
            </a:r>
            <a:r>
              <a:rPr lang="ru-RU" sz="3600" b="1" dirty="0">
                <a:solidFill>
                  <a:srgbClr val="002060"/>
                </a:solidFill>
              </a:rPr>
              <a:t>Почему доллар США стал </a:t>
            </a:r>
            <a:br>
              <a:rPr lang="ar-EG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самой мощной валютой в мире?</a:t>
            </a:r>
            <a:endParaRPr lang="ar-EG" sz="2800" b="1" dirty="0">
              <a:solidFill>
                <a:srgbClr val="00206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0" y="1196753"/>
            <a:ext cx="12192000" cy="5359400"/>
          </a:xfrm>
        </p:spPr>
        <p:txBody>
          <a:bodyPr>
            <a:normAutofit/>
          </a:bodyPr>
          <a:lstStyle/>
          <a:p>
            <a:pPr algn="l"/>
            <a:r>
              <a:rPr lang="ru-RU" sz="2800" u="sng" dirty="0">
                <a:solidFill>
                  <a:srgbClr val="C00000"/>
                </a:solidFill>
              </a:rPr>
              <a:t>В то время Соединенные Штаты Америки стали самой мощной мировой экономикой</a:t>
            </a:r>
            <a:r>
              <a:rPr lang="ru-RU" sz="2800" b="1" u="sng" dirty="0">
                <a:solidFill>
                  <a:srgbClr val="002060"/>
                </a:solidFill>
              </a:rPr>
              <a:t>:</a:t>
            </a:r>
          </a:p>
          <a:p>
            <a:pPr algn="l"/>
            <a:r>
              <a:rPr lang="ar-EG" sz="2800" b="1" dirty="0">
                <a:solidFill>
                  <a:srgbClr val="C00000"/>
                </a:solidFill>
              </a:rPr>
              <a:t>1/3/1</a:t>
            </a:r>
            <a:r>
              <a:rPr lang="ru-RU" sz="2800" b="1" dirty="0">
                <a:solidFill>
                  <a:srgbClr val="C00000"/>
                </a:solidFill>
              </a:rPr>
              <a:t>. </a:t>
            </a:r>
            <a:r>
              <a:rPr lang="ru-RU" sz="2800" dirty="0">
                <a:solidFill>
                  <a:srgbClr val="002060"/>
                </a:solidFill>
              </a:rPr>
              <a:t>Соединенные Штаты Америки производили более половины мировой промышленной продукции.</a:t>
            </a:r>
          </a:p>
          <a:p>
            <a:pPr algn="l"/>
            <a:r>
              <a:rPr lang="ar-EG" sz="2800" b="1" dirty="0">
                <a:solidFill>
                  <a:srgbClr val="C00000"/>
                </a:solidFill>
              </a:rPr>
              <a:t>1/3/2</a:t>
            </a:r>
            <a:r>
              <a:rPr lang="ru-RU" sz="2800" b="1" dirty="0">
                <a:solidFill>
                  <a:srgbClr val="C00000"/>
                </a:solidFill>
              </a:rPr>
              <a:t>. </a:t>
            </a:r>
            <a:r>
              <a:rPr lang="ru-RU" sz="2800" dirty="0">
                <a:solidFill>
                  <a:srgbClr val="002060"/>
                </a:solidFill>
              </a:rPr>
              <a:t>Америка была крупнейшим кредитором на международном уровне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42F694-5481-4074-B600-69CA44435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2668"/>
            <a:ext cx="12192000" cy="330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536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" y="260648"/>
            <a:ext cx="11950700" cy="5733256"/>
          </a:xfrm>
        </p:spPr>
        <p:txBody>
          <a:bodyPr>
            <a:normAutofit/>
          </a:bodyPr>
          <a:lstStyle/>
          <a:p>
            <a:pPr algn="l"/>
            <a:r>
              <a:rPr lang="ar-EG" sz="4000" b="1" dirty="0">
                <a:solidFill>
                  <a:srgbClr val="C00000"/>
                </a:solidFill>
              </a:rPr>
              <a:t>1/3/3</a:t>
            </a:r>
            <a:r>
              <a:rPr lang="ru-RU" sz="4000" b="1" dirty="0">
                <a:solidFill>
                  <a:srgbClr val="C00000"/>
                </a:solidFill>
              </a:rPr>
              <a:t>. </a:t>
            </a:r>
            <a:r>
              <a:rPr lang="ru-RU" sz="4000" dirty="0">
                <a:solidFill>
                  <a:srgbClr val="002060"/>
                </a:solidFill>
              </a:rPr>
              <a:t>Только Америка владеет 25 миллиардами долларов мировых финансовых активов, которые оценивались в то время в эквиваленте 38 миллиардов долларов</a:t>
            </a:r>
            <a:r>
              <a:rPr lang="ru-RU" sz="4000" dirty="0">
                <a:solidFill>
                  <a:srgbClr val="C00000"/>
                </a:solidFill>
              </a:rPr>
              <a:t>, </a:t>
            </a:r>
            <a:endParaRPr lang="ar-EG" sz="4000" dirty="0">
              <a:solidFill>
                <a:srgbClr val="C00000"/>
              </a:solidFill>
            </a:endParaRPr>
          </a:p>
          <a:p>
            <a:pPr algn="l"/>
            <a:r>
              <a:rPr lang="ru-RU" sz="4000" dirty="0">
                <a:solidFill>
                  <a:srgbClr val="C00000"/>
                </a:solidFill>
              </a:rPr>
              <a:t>что эквивалентно 65,79% мирового баланса</a:t>
            </a:r>
            <a:r>
              <a:rPr lang="ru-RU" sz="40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Рисунок 9" descr="https://topwar.ru/uploads/posts/2017-12/thumbs/1513318793_1.jpg">
            <a:extLst>
              <a:ext uri="{FF2B5EF4-FFF2-40B4-BE49-F238E27FC236}">
                <a16:creationId xmlns:a16="http://schemas.microsoft.com/office/drawing/2014/main" id="{06631B2C-124A-4BB4-9B78-C1035E69A85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7276"/>
            <a:ext cx="12192000" cy="3730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8295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/>
              <a:t>06.05.2022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НУр НАДА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34</a:t>
            </a:fld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127000" y="136525"/>
            <a:ext cx="11938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ar-EG" sz="3200" b="1" dirty="0">
                <a:solidFill>
                  <a:srgbClr val="C00000"/>
                </a:solidFill>
              </a:rPr>
              <a:t>1/3/4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3200" dirty="0"/>
              <a:t>Америка стала управлять миром, особенно после распада Советского Союза, и, таким образом, доллар США стал первой мировой валютой. </a:t>
            </a:r>
          </a:p>
          <a:p>
            <a:pPr algn="l" rtl="0"/>
            <a:r>
              <a:rPr lang="ar-EG" sz="3200" b="1" dirty="0">
                <a:solidFill>
                  <a:srgbClr val="C00000"/>
                </a:solidFill>
              </a:rPr>
              <a:t>1/3/5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3200" dirty="0"/>
              <a:t>Многие страны мира держат , доллар США в качестве дополнительного резерва, помимо золота, и на его основе составляется их годовой бюджет.</a:t>
            </a:r>
            <a:endParaRPr lang="ar-EG" sz="3200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F24E178-281B-4352-812D-81DFB016D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83512"/>
            <a:ext cx="12192000" cy="367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6848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06.05.2022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НУр НАДА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0" y="30986"/>
            <a:ext cx="12065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ar-EG" sz="3200" b="1" dirty="0">
                <a:solidFill>
                  <a:srgbClr val="C00000"/>
                </a:solidFill>
              </a:rPr>
              <a:t>1/3/6</a:t>
            </a:r>
            <a:r>
              <a:rPr lang="ru-RU" sz="3200" dirty="0">
                <a:solidFill>
                  <a:prstClr val="black"/>
                </a:solidFill>
              </a:rPr>
              <a:t> - Международная торговля теперь рассчитывается на основе доллара, поскольку доллар используется примерно в 90% коммерческих контрактов по всему миру, а доллар США используется более чем в четырех пятых всех операций с иностранной валютой.</a:t>
            </a:r>
          </a:p>
          <a:p>
            <a:pPr algn="l"/>
            <a:r>
              <a:rPr lang="ar-EG" sz="3200" b="1" dirty="0">
                <a:solidFill>
                  <a:srgbClr val="C00000"/>
                </a:solidFill>
              </a:rPr>
              <a:t>1/3/7</a:t>
            </a:r>
            <a:r>
              <a:rPr lang="ru-RU" sz="3200" dirty="0">
                <a:solidFill>
                  <a:prstClr val="black"/>
                </a:solidFill>
              </a:rPr>
              <a:t> - Одним из наиболее важных преимуществ использования доллара является простота его конвертации в другие валюты или золото,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7019767-E560-4269-B92C-F90AC7A8A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63700" y="3835400"/>
            <a:ext cx="83312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7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06.05.2022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НУр НАДА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0" y="30986"/>
            <a:ext cx="1219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ar-EG" sz="3200" b="1" dirty="0">
                <a:solidFill>
                  <a:srgbClr val="C00000"/>
                </a:solidFill>
              </a:rPr>
              <a:t>1/3/8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3200" dirty="0">
                <a:solidFill>
                  <a:prstClr val="black"/>
                </a:solidFill>
              </a:rPr>
              <a:t>а также доверие к нему всех стран мира, что он не подвержен колебаниям, возникающим в результате спекуляций или глобальных кризисов.</a:t>
            </a:r>
          </a:p>
          <a:p>
            <a:pPr algn="l"/>
            <a:r>
              <a:rPr lang="ar-EG" sz="3200" b="1" dirty="0">
                <a:solidFill>
                  <a:srgbClr val="C00000"/>
                </a:solidFill>
              </a:rPr>
              <a:t>1/3/9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3200" dirty="0">
                <a:solidFill>
                  <a:prstClr val="black"/>
                </a:solidFill>
              </a:rPr>
              <a:t>Способность администрации США проводить денежно-кредитную и финансовую политику, привлекающую инвесторов к покупке доллара и сохранению его в качестве одного из важнейших резервов в своем финансовом портфеле.</a:t>
            </a:r>
            <a:endParaRPr lang="ar-EG" sz="3200" dirty="0">
              <a:solidFill>
                <a:prstClr val="black"/>
              </a:solidFill>
            </a:endParaRPr>
          </a:p>
        </p:txBody>
      </p:sp>
      <p:pic>
        <p:nvPicPr>
          <p:cNvPr id="7" name="Picture 2" descr="&amp;Ncy;&amp;ocy;&amp;vcy;&amp;ycy;&amp;jcy; &amp;mcy;&amp;icy;&amp;rcy;: &amp;chcy;&amp;iecy;&amp;lcy;&amp;ocy;&amp;vcy;&amp;iecy;&amp;kcy;&amp;acy; &amp;acy;&amp;rcy;&amp;iecy;&amp;scy;&amp;tcy;&amp;ocy;&amp;vcy;&amp;acy;&amp;lcy;&amp;icy; &amp;zcy;&amp;acy; &amp;icy;&amp;zcy;&amp;bcy;&amp;icy;&amp;iecy;&amp;ncy;&amp;icy;&amp;iecy; &amp;rcy;&amp;ocy;&amp;bcy;&amp;ocy;&amp;tcy;&amp;acy;">
            <a:extLst>
              <a:ext uri="{FF2B5EF4-FFF2-40B4-BE49-F238E27FC236}">
                <a16:creationId xmlns:a16="http://schemas.microsoft.com/office/drawing/2014/main" id="{30F2D777-9B9D-4E61-B824-93E292084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4" y="3570416"/>
            <a:ext cx="11920136" cy="320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826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2CF581-E347-4534-B474-933ABCF4F0B0}"/>
              </a:ext>
            </a:extLst>
          </p:cNvPr>
          <p:cNvSpPr txBox="1"/>
          <p:nvPr/>
        </p:nvSpPr>
        <p:spPr>
          <a:xfrm>
            <a:off x="495300" y="197535"/>
            <a:ext cx="1098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EG" sz="3200" b="1" dirty="0">
                <a:solidFill>
                  <a:srgbClr val="C00000"/>
                </a:solidFill>
              </a:rPr>
              <a:t>1/4</a:t>
            </a:r>
            <a:r>
              <a:rPr lang="en-US" sz="3200" b="1" dirty="0">
                <a:solidFill>
                  <a:srgbClr val="C00000"/>
                </a:solidFill>
              </a:rPr>
              <a:t> -  </a:t>
            </a:r>
            <a:r>
              <a:rPr lang="ru-RU" sz="3200" b="1" dirty="0">
                <a:solidFill>
                  <a:srgbClr val="0070C0"/>
                </a:solidFill>
              </a:rPr>
              <a:t>Международные условия,</a:t>
            </a:r>
            <a:endParaRPr lang="ar-EG" sz="3200" b="1" dirty="0">
              <a:solidFill>
                <a:srgbClr val="0070C0"/>
              </a:solidFill>
            </a:endParaRPr>
          </a:p>
          <a:p>
            <a:r>
              <a:rPr lang="ru-RU" sz="3200" b="1" dirty="0">
                <a:solidFill>
                  <a:srgbClr val="0070C0"/>
                </a:solidFill>
              </a:rPr>
              <a:t> подготовившие появление </a:t>
            </a:r>
            <a:endParaRPr lang="ar-EG" sz="3200" b="1" dirty="0">
              <a:solidFill>
                <a:srgbClr val="0070C0"/>
              </a:solidFill>
            </a:endParaRPr>
          </a:p>
          <a:p>
            <a:r>
              <a:rPr lang="ru-RU" sz="3200" b="1" dirty="0">
                <a:solidFill>
                  <a:srgbClr val="0070C0"/>
                </a:solidFill>
              </a:rPr>
              <a:t>новой мировой торговой системы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7CD4F-DD2D-4842-98CB-7D573C45875B}"/>
              </a:ext>
            </a:extLst>
          </p:cNvPr>
          <p:cNvSpPr txBox="1"/>
          <p:nvPr/>
        </p:nvSpPr>
        <p:spPr>
          <a:xfrm>
            <a:off x="203200" y="1767195"/>
            <a:ext cx="1182370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EG" sz="3200" b="1" dirty="0">
                <a:solidFill>
                  <a:srgbClr val="C00000"/>
                </a:solidFill>
              </a:rPr>
              <a:t>1/4/1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3200" dirty="0"/>
              <a:t>Усиление конкуренции на внешних рынках.</a:t>
            </a:r>
          </a:p>
          <a:p>
            <a:r>
              <a:rPr lang="ar-EG" sz="3200" b="1" dirty="0">
                <a:solidFill>
                  <a:srgbClr val="C00000"/>
                </a:solidFill>
              </a:rPr>
              <a:t>1/4/2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3200" dirty="0"/>
              <a:t>Рост мировых цен на нефть и газ и снижение экономических показателей в передовых промышленно-капиталистических странах.</a:t>
            </a:r>
          </a:p>
          <a:p>
            <a:r>
              <a:rPr lang="ar-EG" sz="3600" b="1" dirty="0">
                <a:solidFill>
                  <a:srgbClr val="C00000"/>
                </a:solidFill>
              </a:rPr>
              <a:t>1/4/3</a:t>
            </a:r>
            <a:r>
              <a:rPr lang="ru-RU" sz="3600" b="1" dirty="0">
                <a:solidFill>
                  <a:srgbClr val="C00000"/>
                </a:solidFill>
              </a:rPr>
              <a:t> - </a:t>
            </a:r>
            <a:r>
              <a:rPr lang="ru-RU" sz="3200" dirty="0"/>
              <a:t>Политическая эксплуатация Соединенных Штатов Америки и их влияние на международные экономические, финансовые и политические организации.</a:t>
            </a:r>
          </a:p>
          <a:p>
            <a:r>
              <a:rPr lang="ar-EG" sz="3600" b="1" dirty="0">
                <a:solidFill>
                  <a:srgbClr val="C00000"/>
                </a:solidFill>
              </a:rPr>
              <a:t>1/4/4</a:t>
            </a:r>
            <a:r>
              <a:rPr lang="ru-RU" sz="3600" b="1" dirty="0">
                <a:solidFill>
                  <a:srgbClr val="C00000"/>
                </a:solidFill>
              </a:rPr>
              <a:t> - </a:t>
            </a:r>
            <a:r>
              <a:rPr lang="ru-RU" sz="3200" dirty="0"/>
              <a:t>Возникновение блока БРИКС и увеличение доли Китая в мировой экономической системе.</a:t>
            </a:r>
          </a:p>
        </p:txBody>
      </p:sp>
    </p:spTree>
    <p:extLst>
      <p:ext uri="{BB962C8B-B14F-4D97-AF65-F5344CB8AC3E}">
        <p14:creationId xmlns:p14="http://schemas.microsoft.com/office/powerpoint/2010/main" val="3520498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2CF581-E347-4534-B474-933ABCF4F0B0}"/>
              </a:ext>
            </a:extLst>
          </p:cNvPr>
          <p:cNvSpPr txBox="1"/>
          <p:nvPr/>
        </p:nvSpPr>
        <p:spPr>
          <a:xfrm>
            <a:off x="495300" y="197535"/>
            <a:ext cx="109855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2060"/>
                </a:solidFill>
              </a:rPr>
              <a:t>Продолжение</a:t>
            </a:r>
            <a:r>
              <a:rPr lang="ar-EG" sz="3200" b="1" u="sng" dirty="0">
                <a:solidFill>
                  <a:srgbClr val="002060"/>
                </a:solidFill>
              </a:rPr>
              <a:t>:</a:t>
            </a:r>
            <a:r>
              <a:rPr lang="ar-EG" sz="3200" b="1" dirty="0">
                <a:solidFill>
                  <a:srgbClr val="C00000"/>
                </a:solidFill>
              </a:rPr>
              <a:t> </a:t>
            </a:r>
          </a:p>
          <a:p>
            <a:r>
              <a:rPr lang="ar-EG" sz="3200" b="1" dirty="0">
                <a:solidFill>
                  <a:srgbClr val="C00000"/>
                </a:solidFill>
              </a:rPr>
              <a:t>1/4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>
                <a:solidFill>
                  <a:srgbClr val="0070C0"/>
                </a:solidFill>
              </a:rPr>
              <a:t> - </a:t>
            </a:r>
            <a:r>
              <a:rPr lang="ru-RU" sz="3200" b="1" dirty="0">
                <a:solidFill>
                  <a:srgbClr val="0070C0"/>
                </a:solidFill>
              </a:rPr>
              <a:t>Международные условия,</a:t>
            </a:r>
            <a:endParaRPr lang="ar-EG" sz="3200" b="1" dirty="0">
              <a:solidFill>
                <a:srgbClr val="0070C0"/>
              </a:solidFill>
            </a:endParaRPr>
          </a:p>
          <a:p>
            <a:r>
              <a:rPr lang="ru-RU" sz="3200" b="1" dirty="0">
                <a:solidFill>
                  <a:srgbClr val="0070C0"/>
                </a:solidFill>
              </a:rPr>
              <a:t> подготовившие появление </a:t>
            </a:r>
            <a:endParaRPr lang="ar-EG" sz="3200" b="1" dirty="0">
              <a:solidFill>
                <a:srgbClr val="0070C0"/>
              </a:solidFill>
            </a:endParaRPr>
          </a:p>
          <a:p>
            <a:r>
              <a:rPr lang="ru-RU" sz="3200" b="1" dirty="0">
                <a:solidFill>
                  <a:srgbClr val="0070C0"/>
                </a:solidFill>
              </a:rPr>
              <a:t>новой мировой торговой системы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7CD4F-DD2D-4842-98CB-7D573C45875B}"/>
              </a:ext>
            </a:extLst>
          </p:cNvPr>
          <p:cNvSpPr txBox="1"/>
          <p:nvPr/>
        </p:nvSpPr>
        <p:spPr>
          <a:xfrm>
            <a:off x="184150" y="2259638"/>
            <a:ext cx="1182370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EG" sz="3200" b="1" dirty="0">
                <a:solidFill>
                  <a:srgbClr val="C00000"/>
                </a:solidFill>
              </a:rPr>
              <a:t>1/4/5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2800" dirty="0"/>
              <a:t>Стремление России занять лучшее положение в новом мировом порядке, особенно с ее ощущением слабости в своих позициях после распада Советского Союза.</a:t>
            </a:r>
          </a:p>
          <a:p>
            <a:r>
              <a:rPr lang="ar-EG" sz="3200" b="1" dirty="0">
                <a:solidFill>
                  <a:srgbClr val="C00000"/>
                </a:solidFill>
              </a:rPr>
              <a:t>1/4/6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2800" dirty="0"/>
              <a:t>Возникновение важности и статуса услуг и прав интеллектуальной собственности в развитых индустриальных странах</a:t>
            </a:r>
          </a:p>
          <a:p>
            <a:r>
              <a:rPr lang="ar-EG" sz="3200" b="1" dirty="0">
                <a:solidFill>
                  <a:srgbClr val="C00000"/>
                </a:solidFill>
              </a:rPr>
              <a:t>1/4/7</a:t>
            </a:r>
            <a:r>
              <a:rPr lang="ru-RU" sz="3200" b="1" dirty="0">
                <a:solidFill>
                  <a:srgbClr val="C00000"/>
                </a:solidFill>
              </a:rPr>
              <a:t>-</a:t>
            </a:r>
            <a:r>
              <a:rPr lang="ru-RU" sz="2800" dirty="0"/>
              <a:t> Последствия увеличения поддержки сельскохозяйственного сектора в Европейском Союзе</a:t>
            </a:r>
          </a:p>
          <a:p>
            <a:r>
              <a:rPr lang="ar-EG" sz="3200" b="1" dirty="0">
                <a:solidFill>
                  <a:srgbClr val="C00000"/>
                </a:solidFill>
              </a:rPr>
              <a:t>1/4/8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2800" dirty="0"/>
              <a:t>Последствия слабости механизма урегулирования споров в соглашениях ГАТТ 1947 г.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78573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/>
              <a:t>06.05.2022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НУр НАДА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39</a:t>
            </a:fld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101600" y="116633"/>
            <a:ext cx="1209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sz="3600" b="1" dirty="0">
                <a:solidFill>
                  <a:srgbClr val="C00000"/>
                </a:solidFill>
              </a:rPr>
              <a:t>1/5 </a:t>
            </a:r>
            <a:r>
              <a:rPr lang="en-US" sz="3600" b="1" dirty="0">
                <a:solidFill>
                  <a:srgbClr val="C00000"/>
                </a:solidFill>
              </a:rPr>
              <a:t> - </a:t>
            </a:r>
            <a:r>
              <a:rPr lang="ru-RU" sz="3600" b="1" u="sng" dirty="0">
                <a:solidFill>
                  <a:srgbClr val="0070C0"/>
                </a:solidFill>
              </a:rPr>
              <a:t>На пути к новой глобальной</a:t>
            </a:r>
            <a:endParaRPr lang="ar-EG" sz="3600" b="1" u="sng" dirty="0">
              <a:solidFill>
                <a:srgbClr val="0070C0"/>
              </a:solidFill>
            </a:endParaRPr>
          </a:p>
          <a:p>
            <a:r>
              <a:rPr lang="ru-RU" sz="3600" b="1" u="sng" dirty="0">
                <a:solidFill>
                  <a:srgbClr val="0070C0"/>
                </a:solidFill>
              </a:rPr>
              <a:t> экономической и валютной системе</a:t>
            </a:r>
            <a:endParaRPr lang="ar-EG" sz="3600" b="1" u="sng" dirty="0">
              <a:solidFill>
                <a:srgbClr val="0070C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0" y="1316961"/>
            <a:ext cx="120904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/>
            <a:r>
              <a:rPr lang="ar-EG" sz="3200" b="1" dirty="0">
                <a:solidFill>
                  <a:srgbClr val="C00000"/>
                </a:solidFill>
              </a:rPr>
              <a:t>1/5/1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3200" dirty="0"/>
              <a:t>XXI век стал свидетелем значительных изменений в экономике стран мира.</a:t>
            </a:r>
            <a:endParaRPr lang="en-US" sz="3200" dirty="0"/>
          </a:p>
          <a:p>
            <a:pPr lvl="0" algn="l" rtl="0"/>
            <a:r>
              <a:rPr lang="ru-RU" sz="3200" dirty="0"/>
              <a:t> </a:t>
            </a:r>
            <a:endParaRPr lang="ar-EG" sz="3200" dirty="0"/>
          </a:p>
          <a:p>
            <a:pPr lvl="0" algn="l" rtl="0"/>
            <a:r>
              <a:rPr lang="ar-EG" sz="3200" b="1" dirty="0">
                <a:solidFill>
                  <a:srgbClr val="C00000"/>
                </a:solidFill>
              </a:rPr>
              <a:t>1/5/2</a:t>
            </a:r>
            <a:r>
              <a:rPr lang="en-US" sz="3200" b="1" dirty="0">
                <a:solidFill>
                  <a:srgbClr val="C00000"/>
                </a:solidFill>
              </a:rPr>
              <a:t> - </a:t>
            </a:r>
            <a:r>
              <a:rPr lang="ru-RU" sz="3200" dirty="0"/>
              <a:t>Размер экономики стран G7 (США, Германии, Франции, Канады, Италии, Японии и Великобритании) снизился с 43,6% от общего объема мирового производства в 2000 году до</a:t>
            </a:r>
            <a:r>
              <a:rPr lang="ru-RU" sz="3200" dirty="0">
                <a:solidFill>
                  <a:prstClr val="black"/>
                </a:solidFill>
              </a:rPr>
              <a:t>30,8% в 2016 году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r>
              <a:rPr lang="ru-RU" sz="3200" dirty="0"/>
              <a:t> </a:t>
            </a:r>
            <a:endParaRPr lang="en-US" sz="3200" dirty="0"/>
          </a:p>
          <a:p>
            <a:pPr lvl="0" algn="l" rtl="0"/>
            <a:endParaRPr lang="ar-EG" sz="3200" dirty="0"/>
          </a:p>
          <a:p>
            <a:pPr algn="l" rtl="0"/>
            <a:r>
              <a:rPr lang="ar-EG" sz="3200" b="1" dirty="0">
                <a:solidFill>
                  <a:srgbClr val="C00000"/>
                </a:solidFill>
              </a:rPr>
              <a:t>1/5/3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3200" dirty="0"/>
              <a:t>На фоне этого снижения вклад стран БРИКС (Бразилии, России, Индии, Китая и ЮАР) увеличился с 18,6% от общего объема мирового производства до 31,3% в 2016 г., </a:t>
            </a:r>
            <a:endParaRPr lang="ar-EG" sz="3200" dirty="0"/>
          </a:p>
        </p:txBody>
      </p:sp>
    </p:spTree>
    <p:extLst>
      <p:ext uri="{BB962C8B-B14F-4D97-AF65-F5344CB8AC3E}">
        <p14:creationId xmlns:p14="http://schemas.microsoft.com/office/powerpoint/2010/main" val="73646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06.05.2022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НУр НАДА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89150" y="1371374"/>
            <a:ext cx="3186100" cy="205762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Google Sans"/>
                <a:cs typeface="Arial" pitchFamily="34" charset="0"/>
              </a:rPr>
              <a:t>Научный руководитель в докторантуре Профессор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Елена А Звонова</a:t>
            </a:r>
            <a:r>
              <a:rPr lang="ru-RU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1033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06.05.2022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НУр НАДА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-88900" y="188641"/>
            <a:ext cx="121793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ar-EG" sz="3200" b="1" dirty="0">
                <a:solidFill>
                  <a:srgbClr val="C00000"/>
                </a:solidFill>
              </a:rPr>
              <a:t>1/5/4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3200" dirty="0">
                <a:solidFill>
                  <a:prstClr val="black"/>
                </a:solidFill>
              </a:rPr>
              <a:t>Хотя по оценкам Международного валютного фонда на 2018 год ВВП Соединенных Штатов Америки достигнет 20,4 трлн долларов, страны БРИКС, по оценкам, также превысят порог в 20,87 трлн долларов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</a:p>
          <a:p>
            <a:pPr algn="l" rtl="0"/>
            <a:endParaRPr lang="ar-EG" sz="3200" dirty="0">
              <a:solidFill>
                <a:prstClr val="black"/>
              </a:solidFill>
            </a:endParaRPr>
          </a:p>
          <a:p>
            <a:pPr algn="l" rtl="0"/>
            <a:r>
              <a:rPr lang="ar-EG" sz="3200" b="1" dirty="0">
                <a:solidFill>
                  <a:srgbClr val="C00000"/>
                </a:solidFill>
              </a:rPr>
              <a:t>1/5/5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3200" dirty="0">
                <a:solidFill>
                  <a:prstClr val="black"/>
                </a:solidFill>
              </a:rPr>
              <a:t>Исследования указывают на снижение вклада экономики США до 14,9 процента,</a:t>
            </a:r>
            <a:endParaRPr lang="en-US" sz="3200" dirty="0">
              <a:solidFill>
                <a:prstClr val="black"/>
              </a:solidFill>
            </a:endParaRPr>
          </a:p>
          <a:p>
            <a:pPr algn="l" rtl="0"/>
            <a:endParaRPr lang="ru-RU" sz="3200" dirty="0">
              <a:solidFill>
                <a:prstClr val="black"/>
              </a:solidFill>
            </a:endParaRPr>
          </a:p>
          <a:p>
            <a:pPr algn="l" rtl="0"/>
            <a:r>
              <a:rPr lang="ar-EG" sz="3200" b="1" dirty="0">
                <a:solidFill>
                  <a:srgbClr val="C00000"/>
                </a:solidFill>
              </a:rPr>
              <a:t>1/5/6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3200" dirty="0">
                <a:solidFill>
                  <a:prstClr val="black"/>
                </a:solidFill>
              </a:rPr>
              <a:t>Вклад Китая в мировую экономику вырастет до 17,2 процента к 2025 году.</a:t>
            </a:r>
            <a:endParaRPr lang="en-US" sz="3200" dirty="0">
              <a:solidFill>
                <a:prstClr val="black"/>
              </a:solidFill>
            </a:endParaRPr>
          </a:p>
          <a:p>
            <a:pPr algn="l" rtl="0"/>
            <a:endParaRPr lang="ru-RU" sz="3200" dirty="0">
              <a:solidFill>
                <a:prstClr val="black"/>
              </a:solidFill>
            </a:endParaRPr>
          </a:p>
          <a:p>
            <a:pPr algn="l" rtl="0"/>
            <a:r>
              <a:rPr lang="ar-EG" sz="3200" b="1" dirty="0">
                <a:solidFill>
                  <a:srgbClr val="C00000"/>
                </a:solidFill>
              </a:rPr>
              <a:t>1/5/7</a:t>
            </a:r>
            <a:r>
              <a:rPr lang="ru-RU" sz="3200" b="1" dirty="0">
                <a:solidFill>
                  <a:srgbClr val="C00000"/>
                </a:solidFill>
              </a:rPr>
              <a:t>-  </a:t>
            </a:r>
            <a:r>
              <a:rPr lang="ru-RU" sz="3200" dirty="0">
                <a:solidFill>
                  <a:prstClr val="black"/>
                </a:solidFill>
              </a:rPr>
              <a:t>Ожидается, Исследования показывают, что Китай и Индия опередят Соединенные Штаты в 2050 году</a:t>
            </a:r>
          </a:p>
        </p:txBody>
      </p:sp>
    </p:spTree>
    <p:extLst>
      <p:ext uri="{BB962C8B-B14F-4D97-AF65-F5344CB8AC3E}">
        <p14:creationId xmlns:p14="http://schemas.microsoft.com/office/powerpoint/2010/main" val="979412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06.05.2022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НУр НАДА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0" y="188641"/>
            <a:ext cx="1219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ar-EG" sz="3200" b="1" dirty="0">
                <a:solidFill>
                  <a:srgbClr val="C00000"/>
                </a:solidFill>
              </a:rPr>
              <a:t>1/5/8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3200" dirty="0">
                <a:solidFill>
                  <a:prstClr val="black"/>
                </a:solidFill>
              </a:rPr>
              <a:t>поскольку экономика Китая достигнет 58,499 трлн долларов, за ними следуют Индия с 44,128 трлн долларов и США.</a:t>
            </a:r>
            <a:endParaRPr lang="en-US" sz="3200" dirty="0">
              <a:solidFill>
                <a:prstClr val="black"/>
              </a:solidFill>
            </a:endParaRPr>
          </a:p>
          <a:p>
            <a:pPr algn="l" rtl="0"/>
            <a:endParaRPr lang="ru-RU" sz="3200" dirty="0">
              <a:solidFill>
                <a:prstClr val="black"/>
              </a:solidFill>
            </a:endParaRPr>
          </a:p>
          <a:p>
            <a:pPr algn="l" rtl="0"/>
            <a:r>
              <a:rPr lang="ar-EG" sz="3200" b="1" dirty="0">
                <a:solidFill>
                  <a:srgbClr val="C00000"/>
                </a:solidFill>
              </a:rPr>
              <a:t>1/5/9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3200" dirty="0">
                <a:solidFill>
                  <a:prstClr val="black"/>
                </a:solidFill>
              </a:rPr>
              <a:t>Штаты займут третье место с 34,102 трлн долларов, говорится в отчете экономической компании (PwC), содержание которого опубликовала британская газета The Independent под заголовком: «Взгляд издалека: как изменится мировая экономика». к 2050 году».</a:t>
            </a:r>
            <a:endParaRPr lang="en-US" sz="3200" dirty="0">
              <a:solidFill>
                <a:prstClr val="black"/>
              </a:solidFill>
            </a:endParaRPr>
          </a:p>
          <a:p>
            <a:pPr algn="l" rtl="0"/>
            <a:endParaRPr lang="ru-RU" sz="3200" dirty="0">
              <a:solidFill>
                <a:prstClr val="black"/>
              </a:solidFill>
            </a:endParaRPr>
          </a:p>
          <a:p>
            <a:pPr algn="l" rtl="0"/>
            <a:r>
              <a:rPr lang="ar-EG" sz="3200" b="1" dirty="0">
                <a:solidFill>
                  <a:srgbClr val="C00000"/>
                </a:solidFill>
              </a:rPr>
              <a:t>1/5/10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  <a:r>
              <a:rPr lang="ru-RU" sz="3200" dirty="0">
                <a:solidFill>
                  <a:prstClr val="black"/>
                </a:solidFill>
              </a:rPr>
              <a:t>Многие политические, военные и экономические причины делают господство американской экономики, а за ней и доллара, подверженным колебаниям и потере своей стоимости в долгосрочной перспективе. 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4475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06.05.2022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НУр НАДА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0" y="1"/>
            <a:ext cx="120523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ar-EG" sz="3200" b="1" dirty="0">
                <a:solidFill>
                  <a:srgbClr val="C00000"/>
                </a:solidFill>
              </a:rPr>
              <a:t>1/5/11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- В настоящее время страны БРИКС во главе с Россией и Китаем работают над закладкой основ новой валютной системы, черты которой будут подтверждены и продемонстрируют ее глобальное значение.</a:t>
            </a:r>
            <a:endParaRPr lang="en-US" sz="3200" dirty="0">
              <a:solidFill>
                <a:prstClr val="black"/>
              </a:solidFill>
            </a:endParaRPr>
          </a:p>
          <a:p>
            <a:pPr algn="l" rtl="0"/>
            <a:endParaRPr lang="ar-EG" sz="3200" dirty="0">
              <a:solidFill>
                <a:prstClr val="black"/>
              </a:solidFill>
            </a:endParaRPr>
          </a:p>
          <a:p>
            <a:pPr algn="l" rtl="0"/>
            <a:r>
              <a:rPr lang="ar-EG" sz="3200" b="1" dirty="0">
                <a:solidFill>
                  <a:srgbClr val="C00000"/>
                </a:solidFill>
              </a:rPr>
              <a:t>1/5/12</a:t>
            </a:r>
            <a:r>
              <a:rPr lang="ru-RU" sz="3200" dirty="0">
                <a:solidFill>
                  <a:prstClr val="black"/>
                </a:solidFill>
              </a:rPr>
              <a:t> - Китай, Россия и Индия постепенно сокращали свои долларовые резервы в пользу золота, евро и своих местных валют.</a:t>
            </a:r>
            <a:endParaRPr lang="en-US" sz="3200" dirty="0">
              <a:solidFill>
                <a:prstClr val="black"/>
              </a:solidFill>
            </a:endParaRPr>
          </a:p>
          <a:p>
            <a:pPr algn="l" rtl="0"/>
            <a:endParaRPr lang="ru-RU" sz="3200" dirty="0">
              <a:solidFill>
                <a:prstClr val="black"/>
              </a:solidFill>
            </a:endParaRPr>
          </a:p>
          <a:p>
            <a:pPr algn="l" rtl="0"/>
            <a:r>
              <a:rPr lang="ar-EG" sz="3200" b="1" dirty="0">
                <a:solidFill>
                  <a:srgbClr val="C00000"/>
                </a:solidFill>
              </a:rPr>
              <a:t>1/5/13</a:t>
            </a:r>
            <a:r>
              <a:rPr lang="ru-RU" sz="3200" dirty="0">
                <a:solidFill>
                  <a:prstClr val="black"/>
                </a:solidFill>
              </a:rPr>
              <a:t> - В июле 2014 года в ходе саммита БРИКС было принято решение о создании Нового банка развития в размере 50 млрд долларов и нового денежного резервного фонда в размере 100 млрд долларов.</a:t>
            </a:r>
          </a:p>
        </p:txBody>
      </p:sp>
    </p:spTree>
    <p:extLst>
      <p:ext uri="{BB962C8B-B14F-4D97-AF65-F5344CB8AC3E}">
        <p14:creationId xmlns:p14="http://schemas.microsoft.com/office/powerpoint/2010/main" val="2524217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/>
              <a:t>06.05.2022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НУр НАДА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43</a:t>
            </a:fld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215900" y="188640"/>
            <a:ext cx="11887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ar-EG" sz="2800" b="1" dirty="0">
                <a:solidFill>
                  <a:srgbClr val="C00000"/>
                </a:solidFill>
              </a:rPr>
              <a:t>1/5/14</a:t>
            </a:r>
            <a:r>
              <a:rPr lang="ru-RU" sz="2800" dirty="0"/>
              <a:t> - Установление системы расчетов между юанем и рублем.</a:t>
            </a:r>
            <a:endParaRPr lang="en-US" sz="2800" dirty="0"/>
          </a:p>
          <a:p>
            <a:pPr algn="l" rtl="0"/>
            <a:endParaRPr lang="ar-EG" sz="2800" dirty="0"/>
          </a:p>
          <a:p>
            <a:pPr algn="l" rtl="0"/>
            <a:r>
              <a:rPr lang="ar-EG" sz="2800" b="1" dirty="0">
                <a:solidFill>
                  <a:srgbClr val="C00000"/>
                </a:solidFill>
              </a:rPr>
              <a:t>1/5/15</a:t>
            </a:r>
            <a:r>
              <a:rPr lang="ru-RU" sz="2800" dirty="0"/>
              <a:t> - Китай запустил биржу нефти, используя свою валюту, юань.</a:t>
            </a:r>
            <a:endParaRPr lang="en-US" sz="2800" dirty="0"/>
          </a:p>
          <a:p>
            <a:pPr algn="l" rtl="0"/>
            <a:endParaRPr lang="ar-EG" sz="2800" dirty="0"/>
          </a:p>
          <a:p>
            <a:pPr algn="l" rtl="0"/>
            <a:r>
              <a:rPr lang="ar-EG" sz="2800" b="1" dirty="0">
                <a:solidFill>
                  <a:srgbClr val="C00000"/>
                </a:solidFill>
              </a:rPr>
              <a:t>1/5/16</a:t>
            </a:r>
            <a:r>
              <a:rPr lang="ru-RU" sz="2800" dirty="0"/>
              <a:t> - Россия, Индия, Иран, Пакистан, Турция и многие другие страны приняли решение использовать национальные валюты во всех торговых сделках между собой.</a:t>
            </a:r>
            <a:endParaRPr lang="en-US" sz="2800" dirty="0"/>
          </a:p>
          <a:p>
            <a:pPr algn="l" rtl="0"/>
            <a:endParaRPr lang="ar-EG" sz="2800" dirty="0"/>
          </a:p>
          <a:p>
            <a:pPr algn="l" rtl="0"/>
            <a:r>
              <a:rPr lang="ar-EG" sz="2800" b="1" dirty="0">
                <a:solidFill>
                  <a:srgbClr val="C00000"/>
                </a:solidFill>
              </a:rPr>
              <a:t>1/5/17</a:t>
            </a:r>
            <a:r>
              <a:rPr lang="ru-RU" sz="2800" dirty="0"/>
              <a:t> - В Европе ведутся споры о бесполезности экономической и валютной системы, созданной в 1944 году, и о необходимости создания Европейского банка и Европейского валютного фонда, подобных Всемирному банку и Международному валютному фонду.</a:t>
            </a:r>
            <a:endParaRPr lang="ar-EG" sz="2800" dirty="0"/>
          </a:p>
        </p:txBody>
      </p:sp>
    </p:spTree>
    <p:extLst>
      <p:ext uri="{BB962C8B-B14F-4D97-AF65-F5344CB8AC3E}">
        <p14:creationId xmlns:p14="http://schemas.microsoft.com/office/powerpoint/2010/main" val="11265749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AutoShape 5"/>
          <p:cNvSpPr>
            <a:spLocks noChangeArrowheads="1"/>
          </p:cNvSpPr>
          <p:nvPr/>
        </p:nvSpPr>
        <p:spPr bwMode="auto">
          <a:xfrm>
            <a:off x="254000" y="1581010"/>
            <a:ext cx="11480800" cy="3448190"/>
          </a:xfrm>
          <a:prstGeom prst="cloudCallout">
            <a:avLst>
              <a:gd name="adj1" fmla="val 29222"/>
              <a:gd name="adj2" fmla="val -23014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/>
          <a:lstStyle/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cs typeface="Arial" pitchFamily="34" charset="0"/>
              </a:rPr>
              <a:t>Экономические </a:t>
            </a:r>
            <a:endParaRPr lang="ar-EG" sz="3200" b="1" dirty="0">
              <a:solidFill>
                <a:srgbClr val="00206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cs typeface="Arial" pitchFamily="34" charset="0"/>
              </a:rPr>
              <a:t>и валютные аспекты американо-российского конфликта </a:t>
            </a:r>
            <a:endParaRPr lang="ar-EG" sz="3200" b="1" dirty="0">
              <a:solidFill>
                <a:srgbClr val="00206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cs typeface="Arial" pitchFamily="34" charset="0"/>
              </a:rPr>
              <a:t>На территории Украины</a:t>
            </a:r>
            <a:endParaRPr lang="en-US" sz="32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01D18-1819-4356-9BF6-1DD79984C987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748686" y="425997"/>
            <a:ext cx="8491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Необходимое дополнение к первой части лекции</a:t>
            </a:r>
          </a:p>
        </p:txBody>
      </p:sp>
    </p:spTree>
    <p:extLst>
      <p:ext uri="{BB962C8B-B14F-4D97-AF65-F5344CB8AC3E}">
        <p14:creationId xmlns:p14="http://schemas.microsoft.com/office/powerpoint/2010/main" val="327347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7692A8-5C6C-4EBD-964D-25E35E350E53}"/>
              </a:ext>
            </a:extLst>
          </p:cNvPr>
          <p:cNvSpPr txBox="1"/>
          <p:nvPr/>
        </p:nvSpPr>
        <p:spPr>
          <a:xfrm>
            <a:off x="0" y="278537"/>
            <a:ext cx="120269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xr-Cyrl" sz="3200" b="1" dirty="0">
                <a:solidFill>
                  <a:srgbClr val="C00000"/>
                </a:solidFill>
              </a:rPr>
              <a:t>1 - </a:t>
            </a:r>
            <a:r>
              <a:rPr lang="ru-RU" sz="3200" dirty="0"/>
              <a:t>Заявление российского руководства о переходе на рубль во внешней торговле газом, нефтью и нефтепродуктами начало ставить Запад и Америку перед непростым выбором... И стрелы экономических санкций и их негативные последствия начали рикошетить в лицо Америки и ее европейских союзников.</a:t>
            </a:r>
            <a:endParaRPr lang="bxr-Cyrl-001" sz="3200" dirty="0"/>
          </a:p>
        </p:txBody>
      </p:sp>
      <p:pic>
        <p:nvPicPr>
          <p:cNvPr id="1026" name="Picture 2" descr="الروبل يقفز الى الاعلى أمام الدولار الامريكي رغم العقوبات المشددة">
            <a:extLst>
              <a:ext uri="{FF2B5EF4-FFF2-40B4-BE49-F238E27FC236}">
                <a16:creationId xmlns:a16="http://schemas.microsoft.com/office/drawing/2014/main" id="{8B607A4A-CC6B-44FD-8813-2AE66D8D3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6" y="2833082"/>
            <a:ext cx="11212643" cy="40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3532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7692A8-5C6C-4EBD-964D-25E35E350E53}"/>
              </a:ext>
            </a:extLst>
          </p:cNvPr>
          <p:cNvSpPr txBox="1"/>
          <p:nvPr/>
        </p:nvSpPr>
        <p:spPr>
          <a:xfrm>
            <a:off x="0" y="278537"/>
            <a:ext cx="120269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xr-Cyrl-001" sz="2800" b="1" dirty="0">
                <a:solidFill>
                  <a:srgbClr val="C00000"/>
                </a:solidFill>
              </a:rPr>
              <a:t>2 - </a:t>
            </a:r>
            <a:r>
              <a:rPr lang="ru-RU" sz="2800" dirty="0"/>
              <a:t>Известно, что Европейский Союз ежедневно покупает нефть и газ у России на сумму 660 миллионов долларов.</a:t>
            </a:r>
            <a:endParaRPr lang="ar-EG" sz="2800" dirty="0"/>
          </a:p>
          <a:p>
            <a:r>
              <a:rPr lang="en-US" sz="2800" b="1" dirty="0">
                <a:solidFill>
                  <a:srgbClr val="C00000"/>
                </a:solidFill>
              </a:rPr>
              <a:t>3 </a:t>
            </a:r>
            <a:r>
              <a:rPr lang="en-US" sz="2800" dirty="0"/>
              <a:t>- </a:t>
            </a:r>
            <a:r>
              <a:rPr lang="ru-RU" sz="2800" dirty="0"/>
              <a:t>что практически означает, что Европейский Союз должен платить 660 миллионов долларов каждый день за нефть и газ.</a:t>
            </a:r>
            <a:endParaRPr lang="bxr-Cyrl-001" sz="2800" dirty="0"/>
          </a:p>
          <a:p>
            <a:r>
              <a:rPr lang="bxr-Cyrl-001" sz="2800" b="1" dirty="0">
                <a:solidFill>
                  <a:srgbClr val="C00000"/>
                </a:solidFill>
              </a:rPr>
              <a:t>3 - </a:t>
            </a:r>
            <a:r>
              <a:rPr lang="ru-RU" sz="2800" dirty="0"/>
              <a:t>А если добавить к этому требование России от своих торговых партнеров одобрить российскую систему «</a:t>
            </a:r>
            <a:r>
              <a:rPr lang="ru-RU" sz="2800" b="1" dirty="0">
                <a:solidFill>
                  <a:srgbClr val="C00000"/>
                </a:solidFill>
              </a:rPr>
              <a:t>МИР</a:t>
            </a:r>
            <a:r>
              <a:rPr lang="ru-RU" sz="2800" dirty="0"/>
              <a:t>» для денежных переводов вместо системы «</a:t>
            </a:r>
            <a:r>
              <a:rPr lang="en-US" sz="2800" b="1" dirty="0">
                <a:solidFill>
                  <a:srgbClr val="C00000"/>
                </a:solidFill>
              </a:rPr>
              <a:t>Swift</a:t>
            </a:r>
            <a:r>
              <a:rPr lang="ru-RU" sz="2800" dirty="0"/>
              <a:t>», контролируемую США, и принятие российского рубля в качестве базовой валюты.</a:t>
            </a:r>
            <a:endParaRPr lang="en-US" sz="2800" dirty="0"/>
          </a:p>
        </p:txBody>
      </p:sp>
      <p:pic>
        <p:nvPicPr>
          <p:cNvPr id="2050" name="Picture 2" descr="ما هو نظام &quot;سويفت&quot; الذي يهدد به الغرب روسيا؟ – الشروق أونلاين">
            <a:extLst>
              <a:ext uri="{FF2B5EF4-FFF2-40B4-BE49-F238E27FC236}">
                <a16:creationId xmlns:a16="http://schemas.microsoft.com/office/drawing/2014/main" id="{73CAE0EA-5F9F-4506-96C6-3A9C25452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64" y="4032354"/>
            <a:ext cx="3942101" cy="25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بنوك روسية تعلن إصدار بطاقات تستخدم نظام البطاقات الصيني &quot;يونيون  باي&quot;..قريباً - اربيان بزنس مصر">
            <a:extLst>
              <a:ext uri="{FF2B5EF4-FFF2-40B4-BE49-F238E27FC236}">
                <a16:creationId xmlns:a16="http://schemas.microsoft.com/office/drawing/2014/main" id="{A545C0A1-2735-4F35-89CC-23119A11E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98" y="3537679"/>
            <a:ext cx="3159802" cy="317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منظومة الدفع الروسية تجاوزت &quot;فيزا&quot; و&quot;ماستيركارد&quot; في معاملات شركة روسية  مشهورة - RT Arabic">
            <a:extLst>
              <a:ext uri="{FF2B5EF4-FFF2-40B4-BE49-F238E27FC236}">
                <a16:creationId xmlns:a16="http://schemas.microsoft.com/office/drawing/2014/main" id="{15319200-756B-4A49-A954-D05FEB4C0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137" y="4032354"/>
            <a:ext cx="4136763" cy="268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5396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FDA821-C0E1-48F0-A9D2-C6B4C1783EC5}"/>
              </a:ext>
            </a:extLst>
          </p:cNvPr>
          <p:cNvSpPr txBox="1"/>
          <p:nvPr/>
        </p:nvSpPr>
        <p:spPr>
          <a:xfrm>
            <a:off x="127000" y="290036"/>
            <a:ext cx="11938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xr-Cyrl-001" sz="3600" b="1" dirty="0">
                <a:solidFill>
                  <a:srgbClr val="C00000"/>
                </a:solidFill>
              </a:rPr>
              <a:t>4 - </a:t>
            </a:r>
            <a:r>
              <a:rPr lang="ru-RU" sz="2800" dirty="0"/>
              <a:t>Это делалось по всем направлениям торгового партнерства, в том числе и в страны, импортирующие зерно, технику и вооружение... Это требование было подтверждено странами, принимающими российский туризм, такими как Египет и Турция.</a:t>
            </a:r>
            <a:endParaRPr lang="bxr-Cyrl-001" sz="2800" dirty="0"/>
          </a:p>
        </p:txBody>
      </p:sp>
      <p:pic>
        <p:nvPicPr>
          <p:cNvPr id="4100" name="Picture 4" descr="Совместное создание золотого будущего сотрудничества в рамках БРИКС">
            <a:extLst>
              <a:ext uri="{FF2B5EF4-FFF2-40B4-BE49-F238E27FC236}">
                <a16:creationId xmlns:a16="http://schemas.microsoft.com/office/drawing/2014/main" id="{6E1E3D10-4381-4B0F-BF0A-F5E61D160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229028"/>
            <a:ext cx="11938000" cy="46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7260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FDA821-C0E1-48F0-A9D2-C6B4C1783EC5}"/>
              </a:ext>
            </a:extLst>
          </p:cNvPr>
          <p:cNvSpPr txBox="1"/>
          <p:nvPr/>
        </p:nvSpPr>
        <p:spPr>
          <a:xfrm>
            <a:off x="127000" y="2579906"/>
            <a:ext cx="1193800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xr-Cyrl-001" sz="3600" b="1" dirty="0">
                <a:solidFill>
                  <a:srgbClr val="C00000"/>
                </a:solidFill>
              </a:rPr>
              <a:t>5 - </a:t>
            </a:r>
            <a:r>
              <a:rPr lang="ru-RU" sz="2800" dirty="0"/>
              <a:t>На практике это приводит к принятию странами мира новой глобальной финансово-экономической системы и отмене согласованной миром в 1944 году Брайтон-Вудской системы в результате Второй мировой войны и началу новая система.</a:t>
            </a:r>
            <a:endParaRPr lang="bxr-Cyrl-001" sz="2800" dirty="0"/>
          </a:p>
          <a:p>
            <a:r>
              <a:rPr lang="bxr-Cyrl-001" sz="4000" b="1" dirty="0">
                <a:solidFill>
                  <a:srgbClr val="C00000"/>
                </a:solidFill>
              </a:rPr>
              <a:t>6 - </a:t>
            </a:r>
            <a:r>
              <a:rPr lang="ru-RU" sz="2800" dirty="0"/>
              <a:t>Америка и Запад теперь вынуждены использовать российскую систему банковских переводов (МИР), эквивалентную системе SWIFT, для расчетов за импортированные российские нефть и газ. ... а также охватить все обмены России с миром в сфере промышленных и сельскохозяйственных товаров, энергоносителей и услуг.</a:t>
            </a:r>
            <a:endParaRPr lang="bxr-Cyrl-001" sz="2800" dirty="0"/>
          </a:p>
        </p:txBody>
      </p:sp>
      <p:pic>
        <p:nvPicPr>
          <p:cNvPr id="3074" name="Picture 2" descr="Платежная система &quot;Мир&quot; запустила трансграничные переводы в страны СНГ -  Народное слово">
            <a:extLst>
              <a:ext uri="{FF2B5EF4-FFF2-40B4-BE49-F238E27FC236}">
                <a16:creationId xmlns:a16="http://schemas.microsoft.com/office/drawing/2014/main" id="{818E7BCA-B747-43BF-AD86-A013261CB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03" y="0"/>
            <a:ext cx="8514412" cy="257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770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FDA821-C0E1-48F0-A9D2-C6B4C1783EC5}"/>
              </a:ext>
            </a:extLst>
          </p:cNvPr>
          <p:cNvSpPr txBox="1"/>
          <p:nvPr/>
        </p:nvSpPr>
        <p:spPr>
          <a:xfrm>
            <a:off x="127000" y="0"/>
            <a:ext cx="98114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xr-Cyrl-001" sz="2800" b="1" dirty="0">
                <a:solidFill>
                  <a:srgbClr val="C00000"/>
                </a:solidFill>
              </a:rPr>
              <a:t>7 - </a:t>
            </a:r>
            <a:r>
              <a:rPr lang="ru-RU" sz="2800" dirty="0"/>
              <a:t>Это заставит Запад отказаться от комплексных санкций, наложенных на российское государство.</a:t>
            </a:r>
          </a:p>
          <a:p>
            <a:r>
              <a:rPr lang="ru-RU" sz="2800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8 - </a:t>
            </a:r>
            <a:r>
              <a:rPr lang="ru-RU" sz="2800" dirty="0"/>
              <a:t>Запад будет вынужден, конечно, получить российский рубль</a:t>
            </a:r>
            <a:endParaRPr lang="en-US" sz="2800" dirty="0"/>
          </a:p>
          <a:p>
            <a:r>
              <a:rPr lang="en-US" sz="2800" b="1" dirty="0">
                <a:solidFill>
                  <a:srgbClr val="C00000"/>
                </a:solidFill>
              </a:rPr>
              <a:t>9 - </a:t>
            </a:r>
            <a:r>
              <a:rPr lang="ru-RU" sz="2800" dirty="0"/>
              <a:t>в результате российские резервы твердой валюты вырастут.</a:t>
            </a:r>
            <a:endParaRPr lang="bxr-Cyrl-001" sz="2800" dirty="0"/>
          </a:p>
        </p:txBody>
      </p:sp>
      <p:pic>
        <p:nvPicPr>
          <p:cNvPr id="6146" name="Picture 2" descr="العقوبات الغربية على موسكو.. لماذا فشلت بعض الشركات العالمية في مغادرة روسيا؟  | حفريات">
            <a:extLst>
              <a:ext uri="{FF2B5EF4-FFF2-40B4-BE49-F238E27FC236}">
                <a16:creationId xmlns:a16="http://schemas.microsoft.com/office/drawing/2014/main" id="{50485F9A-04CD-4DBD-9F9D-ECBCE6CDB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0043"/>
            <a:ext cx="12065000" cy="46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لم يسبق لها مثيل&quot;.. عقوبات أميركية بصدد استهداف اقتصاد روسيا">
            <a:extLst>
              <a:ext uri="{FF2B5EF4-FFF2-40B4-BE49-F238E27FC236}">
                <a16:creationId xmlns:a16="http://schemas.microsoft.com/office/drawing/2014/main" id="{9EBA0567-9F47-48BC-A9C0-07894DB6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587" y="46727"/>
            <a:ext cx="2418413" cy="215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8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06.05.2022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НУр НАДА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blob:https://web.whatsapp.com/d8a44324-af0b-483d-894f-1e9959ad927c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>
              <a:solidFill>
                <a:prstClr val="black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" y="260648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</a:rPr>
              <a:t>приглашенный профессор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</a:rPr>
              <a:t>В Московском финансовом университете</a:t>
            </a:r>
            <a:endParaRPr lang="ar-EG" sz="3200" b="1" dirty="0">
              <a:solidFill>
                <a:prstClr val="white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</a:rPr>
              <a:t>и Белгородский государственный технологический университет</a:t>
            </a:r>
            <a:endParaRPr lang="ar-EG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959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FDA821-C0E1-48F0-A9D2-C6B4C1783EC5}"/>
              </a:ext>
            </a:extLst>
          </p:cNvPr>
          <p:cNvSpPr txBox="1"/>
          <p:nvPr/>
        </p:nvSpPr>
        <p:spPr>
          <a:xfrm>
            <a:off x="127000" y="3705503"/>
            <a:ext cx="11938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10</a:t>
            </a:r>
            <a:r>
              <a:rPr lang="bxr-Cyrl-001" sz="3200" b="1" dirty="0">
                <a:solidFill>
                  <a:srgbClr val="C00000"/>
                </a:solidFill>
              </a:rPr>
              <a:t> - </a:t>
            </a:r>
            <a:r>
              <a:rPr lang="ru-RU" sz="3200" dirty="0"/>
              <a:t>А у России еще одно решение, которое приведет к банкротству Евросоюза... Как Россия отказывается продавать свою рублевую валюту за доллар и евро... Россия предлагает продавать рубль в обмен на золото. .. А вот и очередной </a:t>
            </a:r>
            <a:r>
              <a:rPr lang="ru-RU" sz="3200" b="1" dirty="0">
                <a:solidFill>
                  <a:srgbClr val="C00000"/>
                </a:solidFill>
              </a:rPr>
              <a:t>российский ядерный экономический удар</a:t>
            </a:r>
            <a:r>
              <a:rPr lang="ru-RU" sz="3200" dirty="0"/>
              <a:t>, который Россия наносит Америке и ее союзникам.</a:t>
            </a:r>
            <a:endParaRPr lang="bxr-Cyrl-001" sz="3200" dirty="0"/>
          </a:p>
        </p:txBody>
      </p:sp>
      <p:pic>
        <p:nvPicPr>
          <p:cNvPr id="5122" name="Picture 2" descr="پوليون الذهب والأوراق النقدية للدولار واليورو - صورة الأسهم | Crushpixel">
            <a:extLst>
              <a:ext uri="{FF2B5EF4-FFF2-40B4-BE49-F238E27FC236}">
                <a16:creationId xmlns:a16="http://schemas.microsoft.com/office/drawing/2014/main" id="{EF52F26C-36D2-489E-94BA-9017E9076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358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171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FDA821-C0E1-48F0-A9D2-C6B4C1783EC5}"/>
              </a:ext>
            </a:extLst>
          </p:cNvPr>
          <p:cNvSpPr txBox="1"/>
          <p:nvPr/>
        </p:nvSpPr>
        <p:spPr>
          <a:xfrm>
            <a:off x="127000" y="4611231"/>
            <a:ext cx="11938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xr-Cyrl-001" sz="2800" b="1" dirty="0">
                <a:solidFill>
                  <a:srgbClr val="C00000"/>
                </a:solidFill>
              </a:rPr>
              <a:t>9 - </a:t>
            </a:r>
            <a:r>
              <a:rPr lang="ru-RU" sz="2800" dirty="0"/>
              <a:t>Поскольку цена одного грамма золота составляет около 60 долларов, что означает 600 рублей, это означает, что Европейский союз должен предоставлять 11 тонн золота в день, чтобы покупать 6,6 миллиарда рублей в день для покупки своих ежедневных потребностей в российской нефти и газе.</a:t>
            </a:r>
          </a:p>
        </p:txBody>
      </p:sp>
      <p:pic>
        <p:nvPicPr>
          <p:cNvPr id="8194" name="Picture 2" descr="لقمة سائغة في فم الدب الروسي.. آثار الغزو الروسي لأوكرانيا على الاقتصاد  الأوروبي | اقتصاد | الجزيرة نت">
            <a:extLst>
              <a:ext uri="{FF2B5EF4-FFF2-40B4-BE49-F238E27FC236}">
                <a16:creationId xmlns:a16="http://schemas.microsoft.com/office/drawing/2014/main" id="{7F27D8E9-34BF-4AA6-A694-87F400F45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34" y="134912"/>
            <a:ext cx="11152681" cy="425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749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FDA821-C0E1-48F0-A9D2-C6B4C1783EC5}"/>
              </a:ext>
            </a:extLst>
          </p:cNvPr>
          <p:cNvSpPr txBox="1"/>
          <p:nvPr/>
        </p:nvSpPr>
        <p:spPr>
          <a:xfrm>
            <a:off x="239844" y="5271435"/>
            <a:ext cx="11938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xr-Cyrl-001" sz="2800" b="1" dirty="0">
                <a:solidFill>
                  <a:srgbClr val="C00000"/>
                </a:solidFill>
              </a:rPr>
              <a:t>10 - </a:t>
            </a:r>
            <a:r>
              <a:rPr lang="ru-RU" sz="2800" dirty="0"/>
              <a:t>Кстати, Россия является одной из важнейших золотодобывающих стран.</a:t>
            </a:r>
            <a:endParaRPr lang="bxr-Cyrl-001" sz="2800" dirty="0"/>
          </a:p>
          <a:p>
            <a:r>
              <a:rPr lang="bxr-Cyrl-001" sz="3200" b="1" dirty="0">
                <a:solidFill>
                  <a:srgbClr val="C00000"/>
                </a:solidFill>
              </a:rPr>
              <a:t>11 - </a:t>
            </a:r>
            <a:r>
              <a:rPr lang="ru-RU" sz="2800" dirty="0"/>
              <a:t>Конечным результатом этого является приобретение Россией большей части золотых резервов в американских и европейских центральных банках.</a:t>
            </a:r>
            <a:endParaRPr lang="en-US" sz="2800" dirty="0"/>
          </a:p>
        </p:txBody>
      </p:sp>
      <p:pic>
        <p:nvPicPr>
          <p:cNvPr id="7172" name="Picture 4" descr="40 стран – лидеров по добыче золота в мире">
            <a:extLst>
              <a:ext uri="{FF2B5EF4-FFF2-40B4-BE49-F238E27FC236}">
                <a16:creationId xmlns:a16="http://schemas.microsoft.com/office/drawing/2014/main" id="{E1B5AF60-269F-4EFB-BE80-C838D6CAE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" y="0"/>
            <a:ext cx="12163688" cy="527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8975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AutoShape 5"/>
          <p:cNvSpPr>
            <a:spLocks noChangeArrowheads="1"/>
          </p:cNvSpPr>
          <p:nvPr/>
        </p:nvSpPr>
        <p:spPr bwMode="auto">
          <a:xfrm>
            <a:off x="254000" y="1581010"/>
            <a:ext cx="11480800" cy="3448190"/>
          </a:xfrm>
          <a:prstGeom prst="cloudCallout">
            <a:avLst>
              <a:gd name="adj1" fmla="val 29222"/>
              <a:gd name="adj2" fmla="val -23014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/>
          <a:lstStyle/>
          <a:p>
            <a:pPr algn="ctr">
              <a:defRPr/>
            </a:pPr>
            <a:r>
              <a:rPr lang="bxr-Cyrl-001" sz="3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cs typeface="Arial" pitchFamily="34" charset="0"/>
              </a:rPr>
              <a:t>Каковы </a:t>
            </a:r>
            <a:endParaRPr lang="ar-EG" sz="3600" b="1" dirty="0">
              <a:solidFill>
                <a:srgbClr val="00206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cs typeface="Arial" pitchFamily="34" charset="0"/>
              </a:rPr>
              <a:t>последствия российско-американского валютного конфликта? </a:t>
            </a:r>
            <a:endParaRPr lang="ar-EG" sz="36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01D18-1819-4356-9BF6-1DD79984C987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748686" y="425997"/>
            <a:ext cx="44053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Вторая тема этой лекции</a:t>
            </a:r>
          </a:p>
        </p:txBody>
      </p:sp>
    </p:spTree>
    <p:extLst>
      <p:ext uri="{BB962C8B-B14F-4D97-AF65-F5344CB8AC3E}">
        <p14:creationId xmlns:p14="http://schemas.microsoft.com/office/powerpoint/2010/main" val="311170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B2222E-DB71-4141-AE3E-B89800A31A10}"/>
              </a:ext>
            </a:extLst>
          </p:cNvPr>
          <p:cNvSpPr txBox="1"/>
          <p:nvPr/>
        </p:nvSpPr>
        <p:spPr>
          <a:xfrm>
            <a:off x="101600" y="186035"/>
            <a:ext cx="11988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1 - </a:t>
            </a:r>
            <a:r>
              <a:rPr lang="ru-RU" sz="2800" dirty="0"/>
              <a:t>Центральный банк России недавно объявил о закупке золота у российских коммерческих банков с 28 марта по 30 июня по фиксированной цене 5000 рублей за грамм.</a:t>
            </a:r>
            <a:endParaRPr lang="ar-EG" sz="2800" dirty="0"/>
          </a:p>
        </p:txBody>
      </p:sp>
      <p:pic>
        <p:nvPicPr>
          <p:cNvPr id="2050" name="Picture 2" descr="البنك المركزي الروسي يحظر مدفوعات العملات المشفرة">
            <a:extLst>
              <a:ext uri="{FF2B5EF4-FFF2-40B4-BE49-F238E27FC236}">
                <a16:creationId xmlns:a16="http://schemas.microsoft.com/office/drawing/2014/main" id="{4AF6D76B-3FA7-424C-8BC2-2E430B46B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74" y="1632585"/>
            <a:ext cx="11287593" cy="503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130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B2222E-DB71-4141-AE3E-B89800A31A10}"/>
              </a:ext>
            </a:extLst>
          </p:cNvPr>
          <p:cNvSpPr txBox="1"/>
          <p:nvPr/>
        </p:nvSpPr>
        <p:spPr>
          <a:xfrm>
            <a:off x="101600" y="111084"/>
            <a:ext cx="119888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2 -  </a:t>
            </a:r>
            <a:r>
              <a:rPr lang="ru-RU" sz="2800" dirty="0"/>
              <a:t>А цена золота на мировых рынках во вторник, 5 апреля, достигла 1930 долларов за унцию, или 62 доллара, или 5208 рублей за грамм при курсе 84 рубля за доллар.</a:t>
            </a:r>
            <a:endParaRPr lang="ar-EG" sz="2800" dirty="0"/>
          </a:p>
          <a:p>
            <a:r>
              <a:rPr lang="en-US" sz="3200" b="1" dirty="0">
                <a:solidFill>
                  <a:srgbClr val="C00000"/>
                </a:solidFill>
              </a:rPr>
              <a:t>3 - </a:t>
            </a:r>
            <a:r>
              <a:rPr lang="ru-RU" sz="2800" dirty="0"/>
              <a:t>Из этой формулы при текущей цене на золото стоимость доллара должна быть 80,64 рубля за доллар.</a:t>
            </a:r>
            <a:endParaRPr lang="ar-EG" sz="2800" dirty="0"/>
          </a:p>
          <a:p>
            <a:r>
              <a:rPr lang="ar-EG" sz="2800" b="1" dirty="0">
                <a:solidFill>
                  <a:srgbClr val="C00000"/>
                </a:solidFill>
              </a:rPr>
              <a:t>4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ar-EG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- 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dirty="0"/>
              <a:t>Ну и добавим еще два рубля на операции и прочие расходы банка. Это значит, что если цена на золото останется стабильной, то текущий курс рубля на уровне 83-84 рубля за доллар вполне благоприятен.</a:t>
            </a:r>
            <a:endParaRPr lang="en-US" sz="2800" dirty="0"/>
          </a:p>
        </p:txBody>
      </p:sp>
      <p:pic>
        <p:nvPicPr>
          <p:cNvPr id="3074" name="Picture 2" descr="بوتين يصر على تصدير الغاز الروسي بـ الروبل.. وألمانيا: ابتزاز">
            <a:extLst>
              <a:ext uri="{FF2B5EF4-FFF2-40B4-BE49-F238E27FC236}">
                <a16:creationId xmlns:a16="http://schemas.microsoft.com/office/drawing/2014/main" id="{EB4E29E5-6CC0-49B7-99E9-72704B85C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44" y="3912434"/>
            <a:ext cx="9698636" cy="294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2253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CE8A4-2760-4344-B1E1-3E77D65ECC8C}"/>
              </a:ext>
            </a:extLst>
          </p:cNvPr>
          <p:cNvSpPr txBox="1"/>
          <p:nvPr/>
        </p:nvSpPr>
        <p:spPr>
          <a:xfrm>
            <a:off x="219856" y="209624"/>
            <a:ext cx="117522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EG" sz="3200" b="1" dirty="0">
                <a:solidFill>
                  <a:srgbClr val="C00000"/>
                </a:solidFill>
              </a:rPr>
              <a:t>5</a:t>
            </a:r>
            <a:r>
              <a:rPr lang="en-US" sz="3200" b="1" dirty="0">
                <a:solidFill>
                  <a:srgbClr val="C00000"/>
                </a:solidFill>
              </a:rPr>
              <a:t> - </a:t>
            </a:r>
            <a:r>
              <a:rPr lang="ru-RU" sz="2800" dirty="0"/>
              <a:t>Если рубль сильно поднимется, например, до 75 рублей за доллар, банкам станет выгодно покупать золото из-за рубежа и переводить его в Россию для продажи в ЦБ, причем в объемах, которые могут повлиять на курс рубля в сторону его снижения, его обменный курс будет падать до тех пор, пока не сделает импорт золота невыгодным</a:t>
            </a:r>
            <a:r>
              <a:rPr lang="en-US" sz="2800" dirty="0"/>
              <a:t> </a:t>
            </a:r>
            <a:r>
              <a:rPr lang="ar-EG" sz="2800" dirty="0"/>
              <a:t>.</a:t>
            </a:r>
            <a:endParaRPr lang="en-US" sz="2800" dirty="0"/>
          </a:p>
        </p:txBody>
      </p:sp>
      <p:pic>
        <p:nvPicPr>
          <p:cNvPr id="4098" name="Picture 2" descr="أول مكاسب روسيا من اتفاق النفط التاريخي.. الروبل يرتفع">
            <a:extLst>
              <a:ext uri="{FF2B5EF4-FFF2-40B4-BE49-F238E27FC236}">
                <a16:creationId xmlns:a16="http://schemas.microsoft.com/office/drawing/2014/main" id="{B335915B-25EC-482C-A85D-774EE63BD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8" y="2619374"/>
            <a:ext cx="10628026" cy="40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6957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CE8A4-2760-4344-B1E1-3E77D65ECC8C}"/>
              </a:ext>
            </a:extLst>
          </p:cNvPr>
          <p:cNvSpPr txBox="1"/>
          <p:nvPr/>
        </p:nvSpPr>
        <p:spPr>
          <a:xfrm>
            <a:off x="219855" y="0"/>
            <a:ext cx="11752288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EG" sz="3200" dirty="0">
                <a:solidFill>
                  <a:srgbClr val="C00000"/>
                </a:solidFill>
              </a:rPr>
              <a:t>6</a:t>
            </a:r>
            <a:r>
              <a:rPr lang="en-US" sz="3200" dirty="0">
                <a:solidFill>
                  <a:srgbClr val="C00000"/>
                </a:solidFill>
              </a:rPr>
              <a:t> - </a:t>
            </a:r>
            <a:r>
              <a:rPr lang="ru-RU" sz="2800" dirty="0"/>
              <a:t>По оценкам Bloomberg, в этом году доходы России от энергетики вырастут до 321 миллиарда долларов, что на 35% больше, чем в прошлом году. В то же время импорт рухнул, а это означает, что приток долларов и евро в Россию увеличился без возможности их потратить, оставив Россию с огромным избытком валюты.</a:t>
            </a:r>
            <a:endParaRPr lang="en-US" sz="2800" dirty="0"/>
          </a:p>
          <a:p>
            <a:r>
              <a:rPr lang="ar-EG" sz="3200" dirty="0">
                <a:solidFill>
                  <a:srgbClr val="C00000"/>
                </a:solidFill>
              </a:rPr>
              <a:t>7</a:t>
            </a:r>
            <a:r>
              <a:rPr lang="en-US" sz="3200" dirty="0">
                <a:solidFill>
                  <a:srgbClr val="C00000"/>
                </a:solidFill>
              </a:rPr>
              <a:t> -</a:t>
            </a:r>
            <a:r>
              <a:rPr lang="ar-EG" sz="3200" dirty="0">
                <a:solidFill>
                  <a:srgbClr val="C00000"/>
                </a:solidFill>
              </a:rPr>
              <a:t> </a:t>
            </a:r>
            <a:r>
              <a:rPr lang="ru-RU" sz="2800" dirty="0"/>
              <a:t>Поэтому Центральный банк России должен определить, какие решения следует принять для использования этих огромных остатков долларов и евро, которые Россия получит в ближайшие месяцы.</a:t>
            </a:r>
            <a:r>
              <a:rPr lang="en-US" sz="2800" dirty="0"/>
              <a:t> </a:t>
            </a:r>
          </a:p>
        </p:txBody>
      </p:sp>
      <p:pic>
        <p:nvPicPr>
          <p:cNvPr id="5126" name="Picture 6" descr="Прокачались Россия пережила множество кризисов. Как она научилась не  бояться падения цен на нефть?: Госэкономика: Экономика: Lenta.ru">
            <a:extLst>
              <a:ext uri="{FF2B5EF4-FFF2-40B4-BE49-F238E27FC236}">
                <a16:creationId xmlns:a16="http://schemas.microsoft.com/office/drawing/2014/main" id="{82FEFD9F-69BA-4CA9-93D1-2D8186E3F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5" y="3807502"/>
            <a:ext cx="11752288" cy="305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8928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BDBA4-6795-4C98-B555-3D8427AC595A}"/>
              </a:ext>
            </a:extLst>
          </p:cNvPr>
          <p:cNvSpPr txBox="1"/>
          <p:nvPr/>
        </p:nvSpPr>
        <p:spPr>
          <a:xfrm>
            <a:off x="182380" y="171829"/>
            <a:ext cx="1182723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7 - </a:t>
            </a:r>
            <a:r>
              <a:rPr lang="ru-RU" sz="2800" dirty="0"/>
              <a:t>Рубль необходимо сильно укреплять до уровня 60-70 или 50 рублей за доллар, потому что дальнейшее падение невыгодно России, так как снижает конкурентоспособность ее товаров, и ЦБ должен этого не допустить.</a:t>
            </a:r>
            <a:endParaRPr lang="en-US" sz="2800" dirty="0"/>
          </a:p>
        </p:txBody>
      </p:sp>
      <p:pic>
        <p:nvPicPr>
          <p:cNvPr id="6146" name="Picture 2" descr="Алексей Кудрин: Политика правительства и ЦБ в условиях высокой зависимости  страны от экспорта сырья - Ведомости">
            <a:extLst>
              <a:ext uri="{FF2B5EF4-FFF2-40B4-BE49-F238E27FC236}">
                <a16:creationId xmlns:a16="http://schemas.microsoft.com/office/drawing/2014/main" id="{F846D403-0A3B-469A-8CC9-2A180AD2F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7" y="2203554"/>
            <a:ext cx="10912839" cy="415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1461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BDBA4-6795-4C98-B555-3D8427AC595A}"/>
              </a:ext>
            </a:extLst>
          </p:cNvPr>
          <p:cNvSpPr txBox="1"/>
          <p:nvPr/>
        </p:nvSpPr>
        <p:spPr>
          <a:xfrm>
            <a:off x="182380" y="171829"/>
            <a:ext cx="118272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8 - </a:t>
            </a:r>
            <a:r>
              <a:rPr lang="ru-RU" sz="2800" dirty="0"/>
              <a:t>В прошлом излишки иностранной валюты направлялись на покупку долговых обязательств Соединенных Штатов Америки, Европейского Союза, Великобритании и другие виды использования различных резервов.</a:t>
            </a:r>
          </a:p>
          <a:p>
            <a:r>
              <a:rPr lang="ar-EG" sz="3200" b="1" dirty="0">
                <a:solidFill>
                  <a:srgbClr val="C00000"/>
                </a:solidFill>
              </a:rPr>
              <a:t>9 </a:t>
            </a:r>
            <a:r>
              <a:rPr lang="en-US" sz="3200" b="1" dirty="0">
                <a:solidFill>
                  <a:srgbClr val="C00000"/>
                </a:solidFill>
              </a:rPr>
              <a:t> - </a:t>
            </a:r>
            <a:r>
              <a:rPr lang="ru-RU" sz="2800" dirty="0"/>
              <a:t>Теперь стало рискованно, во-первых, а во-вторых, невыгодно, в свете ускоряющейся инфляции, держать твердую валюту в долларах, евро или фунтах стерлингов.</a:t>
            </a:r>
            <a:endParaRPr lang="ar-EG" sz="2800" dirty="0"/>
          </a:p>
        </p:txBody>
      </p:sp>
      <p:pic>
        <p:nvPicPr>
          <p:cNvPr id="7170" name="Picture 2" descr="Доллар: мировая валюта на ущербе. Как американцы сами подорвали к ней  доверие | 15.03.2022, ИноСМИ">
            <a:extLst>
              <a:ext uri="{FF2B5EF4-FFF2-40B4-BE49-F238E27FC236}">
                <a16:creationId xmlns:a16="http://schemas.microsoft.com/office/drawing/2014/main" id="{28D5813E-883A-4F59-8F6A-BC9E52FB5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0" y="2972596"/>
            <a:ext cx="11827239" cy="388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660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8907-8402-4B58-A134-028404D8B6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06.05.2022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НУр НАДА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1701334" y="0"/>
            <a:ext cx="89543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prstClr val="white"/>
                </a:solidFill>
                <a:latin typeface="Google Sans"/>
                <a:cs typeface="Arial" pitchFamily="34" charset="0"/>
              </a:rPr>
              <a:t>Старший советник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prstClr val="white"/>
                </a:solidFill>
                <a:latin typeface="Google Sans"/>
                <a:cs typeface="Arial" pitchFamily="34" charset="0"/>
              </a:rPr>
              <a:t>по организации, оценке и выбору лидеров в египетском бизнес-секторе</a:t>
            </a:r>
            <a:endParaRPr lang="ru-RU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6954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BDBA4-6795-4C98-B555-3D8427AC595A}"/>
              </a:ext>
            </a:extLst>
          </p:cNvPr>
          <p:cNvSpPr txBox="1"/>
          <p:nvPr/>
        </p:nvSpPr>
        <p:spPr>
          <a:xfrm>
            <a:off x="182380" y="171829"/>
            <a:ext cx="1182723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10 - </a:t>
            </a:r>
            <a:r>
              <a:rPr lang="ru-RU" sz="2800" dirty="0"/>
              <a:t>России не только больше не нужно продавать золото (которое Запад намерен запретить), но, похоже, Россия начнет высасывать золото с мировых рынков в ближайшие месяцы, чтобы в то же время не допустить слишком сильного укрепления рубля. .</a:t>
            </a:r>
            <a:endParaRPr lang="en-US" sz="2800" dirty="0"/>
          </a:p>
        </p:txBody>
      </p:sp>
      <p:pic>
        <p:nvPicPr>
          <p:cNvPr id="8194" name="Picture 2" descr="Страны-лидеры по добыче золота в мире">
            <a:extLst>
              <a:ext uri="{FF2B5EF4-FFF2-40B4-BE49-F238E27FC236}">
                <a16:creationId xmlns:a16="http://schemas.microsoft.com/office/drawing/2014/main" id="{1F6DBADA-CEB5-4442-A357-CAEB12C87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1" y="2049266"/>
            <a:ext cx="11827238" cy="463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813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E3B17-8661-4980-A09B-175B05B3B360}"/>
              </a:ext>
            </a:extLst>
          </p:cNvPr>
          <p:cNvSpPr txBox="1"/>
          <p:nvPr/>
        </p:nvSpPr>
        <p:spPr>
          <a:xfrm>
            <a:off x="164893" y="153889"/>
            <a:ext cx="120271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</a:t>
            </a:r>
            <a:r>
              <a:rPr lang="ar-EG" sz="2800" b="1" dirty="0">
                <a:solidFill>
                  <a:srgbClr val="C00000"/>
                </a:solidFill>
              </a:rPr>
              <a:t>1</a:t>
            </a:r>
            <a:r>
              <a:rPr lang="en-US" sz="2800" b="1" dirty="0">
                <a:solidFill>
                  <a:srgbClr val="C00000"/>
                </a:solidFill>
              </a:rPr>
              <a:t> - </a:t>
            </a:r>
            <a:r>
              <a:rPr lang="ru-RU" sz="2400" dirty="0"/>
              <a:t>При этом золотой запас США составляет 8133,5 тонны, если Федеральная резервная система не скрывает правду от международного сообщества, а некоторые эксперты уже давно считают, что Соединенные Штаты Америки использовали большую часть золота, чтобы поддерживать доллар как мировую валюту,.</a:t>
            </a:r>
            <a:endParaRPr lang="en-US" sz="2400" dirty="0"/>
          </a:p>
        </p:txBody>
      </p:sp>
      <p:pic>
        <p:nvPicPr>
          <p:cNvPr id="9220" name="Picture 4" descr="Золотой запас США">
            <a:extLst>
              <a:ext uri="{FF2B5EF4-FFF2-40B4-BE49-F238E27FC236}">
                <a16:creationId xmlns:a16="http://schemas.microsoft.com/office/drawing/2014/main" id="{12BEF42E-FA9C-4379-A480-763A59D3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3" y="1785105"/>
            <a:ext cx="11782268" cy="491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3239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E3B17-8661-4980-A09B-175B05B3B360}"/>
              </a:ext>
            </a:extLst>
          </p:cNvPr>
          <p:cNvSpPr txBox="1"/>
          <p:nvPr/>
        </p:nvSpPr>
        <p:spPr>
          <a:xfrm>
            <a:off x="149902" y="153889"/>
            <a:ext cx="1204209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</a:t>
            </a:r>
            <a:r>
              <a:rPr lang="ar-EG" sz="2800" b="1" dirty="0">
                <a:solidFill>
                  <a:srgbClr val="C00000"/>
                </a:solidFill>
              </a:rPr>
              <a:t>2</a:t>
            </a:r>
            <a:r>
              <a:rPr lang="en-US" sz="2800" b="1" dirty="0">
                <a:solidFill>
                  <a:srgbClr val="C00000"/>
                </a:solidFill>
              </a:rPr>
              <a:t> - </a:t>
            </a:r>
            <a:r>
              <a:rPr lang="ru-RU" sz="2400" dirty="0"/>
              <a:t>По данным Вашингтонского института международных финансов, в этом году положительное сальдо счета текущих операций России составит 240 миллиардов долларов.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1</a:t>
            </a:r>
            <a:r>
              <a:rPr lang="ar-EG" sz="2800" b="1" dirty="0">
                <a:solidFill>
                  <a:srgbClr val="C00000"/>
                </a:solidFill>
              </a:rPr>
              <a:t>3</a:t>
            </a:r>
            <a:r>
              <a:rPr lang="en-US" sz="2800" b="1" dirty="0">
                <a:solidFill>
                  <a:srgbClr val="C00000"/>
                </a:solidFill>
              </a:rPr>
              <a:t> - </a:t>
            </a:r>
            <a:r>
              <a:rPr lang="ru-RU" sz="2400" dirty="0"/>
              <a:t>То есть, чтобы выкупить все золото из запасов США, России потребуется примерно два года и один месяц. </a:t>
            </a:r>
            <a:endParaRPr lang="ar-EG" sz="2400" dirty="0"/>
          </a:p>
          <a:p>
            <a:r>
              <a:rPr lang="ru-RU" sz="2800" b="1" dirty="0">
                <a:solidFill>
                  <a:srgbClr val="C00000"/>
                </a:solidFill>
              </a:rPr>
              <a:t>Я думаю, санкции продлятся дольше, даже если мировая экономика рухнет за эти два года. </a:t>
            </a:r>
            <a:endParaRPr lang="ar-EG" sz="2800" b="1" dirty="0">
              <a:solidFill>
                <a:srgbClr val="C00000"/>
              </a:solidFill>
            </a:endParaRPr>
          </a:p>
          <a:p>
            <a:r>
              <a:rPr lang="ru-RU" sz="3200" b="1" dirty="0">
                <a:solidFill>
                  <a:srgbClr val="002060"/>
                </a:solidFill>
              </a:rPr>
              <a:t>России потребуется около 7 лет, чтобы купить все золото мира.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Золотой запас России">
            <a:extLst>
              <a:ext uri="{FF2B5EF4-FFF2-40B4-BE49-F238E27FC236}">
                <a16:creationId xmlns:a16="http://schemas.microsoft.com/office/drawing/2014/main" id="{20576009-E4C9-4E44-BC2A-136A5506B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70209"/>
            <a:ext cx="11177666" cy="328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4481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6C87B2-A81D-48E8-AFB8-DE70A7B78A2A}"/>
              </a:ext>
            </a:extLst>
          </p:cNvPr>
          <p:cNvSpPr txBox="1"/>
          <p:nvPr/>
        </p:nvSpPr>
        <p:spPr>
          <a:xfrm>
            <a:off x="0" y="0"/>
            <a:ext cx="1204209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1</a:t>
            </a:r>
            <a:r>
              <a:rPr lang="ar-EG" sz="3200" b="1" dirty="0">
                <a:solidFill>
                  <a:srgbClr val="C00000"/>
                </a:solidFill>
              </a:rPr>
              <a:t>4</a:t>
            </a:r>
            <a:r>
              <a:rPr lang="en-US" sz="3200" b="1" dirty="0">
                <a:solidFill>
                  <a:srgbClr val="C00000"/>
                </a:solidFill>
              </a:rPr>
              <a:t> - </a:t>
            </a:r>
            <a:r>
              <a:rPr lang="ru-RU" sz="2800" dirty="0"/>
              <a:t>Конечно, это теоретическая аналогия, но на практике цена золота резко вырастет из-за этой коллективной покупки золота, и общественные институты и разумные люди не захотят отказываться от золота накануне краха мировой экономики.</a:t>
            </a:r>
          </a:p>
        </p:txBody>
      </p:sp>
      <p:pic>
        <p:nvPicPr>
          <p:cNvPr id="11266" name="Picture 2" descr="Глобальный рынок золота - Журнал Горная промышленность">
            <a:extLst>
              <a:ext uri="{FF2B5EF4-FFF2-40B4-BE49-F238E27FC236}">
                <a16:creationId xmlns:a16="http://schemas.microsoft.com/office/drawing/2014/main" id="{A7A0680F-1CE2-43AB-8E8D-76D6DAA8E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2" y="1877438"/>
            <a:ext cx="11862216" cy="479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5850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6C87B2-A81D-48E8-AFB8-DE70A7B78A2A}"/>
              </a:ext>
            </a:extLst>
          </p:cNvPr>
          <p:cNvSpPr txBox="1"/>
          <p:nvPr/>
        </p:nvSpPr>
        <p:spPr>
          <a:xfrm>
            <a:off x="0" y="0"/>
            <a:ext cx="1204209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1</a:t>
            </a:r>
            <a:r>
              <a:rPr lang="ar-EG" sz="3200" b="1" dirty="0">
                <a:solidFill>
                  <a:srgbClr val="C00000"/>
                </a:solidFill>
              </a:rPr>
              <a:t>5</a:t>
            </a:r>
            <a:r>
              <a:rPr lang="en-US" sz="3200" b="1" dirty="0">
                <a:solidFill>
                  <a:srgbClr val="C00000"/>
                </a:solidFill>
              </a:rPr>
              <a:t> - </a:t>
            </a:r>
            <a:r>
              <a:rPr lang="ru-RU" sz="2800" dirty="0"/>
              <a:t>Но, честно говоря, я не вижу другого способа распорядиться огромными российскими доходами, кроме вложения в золото.</a:t>
            </a:r>
            <a:endParaRPr lang="ar-EG" sz="2800" dirty="0"/>
          </a:p>
          <a:p>
            <a:r>
              <a:rPr lang="ar-EG" sz="2800" b="1" dirty="0">
                <a:solidFill>
                  <a:srgbClr val="C00000"/>
                </a:solidFill>
              </a:rPr>
              <a:t>16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ar-EG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-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dirty="0"/>
              <a:t>То есть такое развитие событий мне кажется неизбежной ситуацией, и я считаю, что эта возможность будет практически реализована в течение ближайших двух месяцев, если ЦБ не изменит своего решения.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17 - </a:t>
            </a:r>
            <a:r>
              <a:rPr lang="ru-RU" sz="2800" dirty="0"/>
              <a:t>Цены на золото в мире скоро будут стремительно расти, спешите его покупать.</a:t>
            </a:r>
            <a:endParaRPr lang="en-US" sz="2800" dirty="0"/>
          </a:p>
        </p:txBody>
      </p:sp>
      <p:pic>
        <p:nvPicPr>
          <p:cNvPr id="12290" name="Picture 2" descr="Динамика цен на золото">
            <a:extLst>
              <a:ext uri="{FF2B5EF4-FFF2-40B4-BE49-F238E27FC236}">
                <a16:creationId xmlns:a16="http://schemas.microsoft.com/office/drawing/2014/main" id="{F7930680-1B07-4BC0-9568-B157FEBA4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5" y="3429000"/>
            <a:ext cx="11407514" cy="323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5007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2DD1E0-B9BE-4ABF-A9FD-B2C0D42F9D36}"/>
              </a:ext>
            </a:extLst>
          </p:cNvPr>
          <p:cNvSpPr txBox="1"/>
          <p:nvPr/>
        </p:nvSpPr>
        <p:spPr>
          <a:xfrm>
            <a:off x="104931" y="131085"/>
            <a:ext cx="11557416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18 - </a:t>
            </a:r>
            <a:r>
              <a:rPr lang="ru-RU" sz="2800" dirty="0"/>
              <a:t>Конечно, еще одним следствием сильного роста мировых цен на золото является потеря доверия к доллару как средству сохранения капитала и начало глобальной миграции капитала из доллара, евро и других международных валют, таких как Британский фунт к золоту. У долларовой системы не будет шансов пережить неизбежный рост цен на золото в ближайшие два года.</a:t>
            </a:r>
            <a:endParaRPr lang="en-US" sz="2800" dirty="0"/>
          </a:p>
        </p:txBody>
      </p:sp>
      <p:pic>
        <p:nvPicPr>
          <p:cNvPr id="1028" name="Picture 4" descr="إلى متى سيتابع سعر صرف الدولار إنخفاضه؟ - YouTube">
            <a:extLst>
              <a:ext uri="{FF2B5EF4-FFF2-40B4-BE49-F238E27FC236}">
                <a16:creationId xmlns:a16="http://schemas.microsoft.com/office/drawing/2014/main" id="{F8B10C2A-E264-41D3-BC55-1B9ADFB8C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5070"/>
            <a:ext cx="12192000" cy="36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0020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AutoShape 5"/>
          <p:cNvSpPr>
            <a:spLocks noChangeArrowheads="1"/>
          </p:cNvSpPr>
          <p:nvPr/>
        </p:nvSpPr>
        <p:spPr bwMode="auto">
          <a:xfrm>
            <a:off x="254000" y="1581010"/>
            <a:ext cx="11480800" cy="3448190"/>
          </a:xfrm>
          <a:prstGeom prst="cloudCallout">
            <a:avLst>
              <a:gd name="adj1" fmla="val 29222"/>
              <a:gd name="adj2" fmla="val -23014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/>
          <a:lstStyle/>
          <a:p>
            <a:pPr algn="ctr">
              <a:defRPr/>
            </a:pPr>
            <a:r>
              <a:rPr lang="bxr-Cyrl-001" sz="3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cs typeface="Arial" pitchFamily="34" charset="0"/>
              </a:rPr>
              <a:t>Развитие </a:t>
            </a:r>
            <a:endParaRPr lang="ar-EG" sz="3600" b="1" dirty="0">
              <a:solidFill>
                <a:srgbClr val="00206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cs typeface="Arial" pitchFamily="34" charset="0"/>
              </a:rPr>
              <a:t>египетско-российских экономических отношений</a:t>
            </a:r>
            <a:endParaRPr lang="en-US" sz="32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01D18-1819-4356-9BF6-1DD79984C987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748686" y="425997"/>
            <a:ext cx="44053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Вторая тема этой лекции</a:t>
            </a:r>
          </a:p>
        </p:txBody>
      </p:sp>
    </p:spTree>
    <p:extLst>
      <p:ext uri="{BB962C8B-B14F-4D97-AF65-F5344CB8AC3E}">
        <p14:creationId xmlns:p14="http://schemas.microsoft.com/office/powerpoint/2010/main" val="275325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nimBg="1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F8FD6B7-7E68-4F03-B571-57F4C6455F58}"/>
              </a:ext>
            </a:extLst>
          </p:cNvPr>
          <p:cNvSpPr txBox="1"/>
          <p:nvPr/>
        </p:nvSpPr>
        <p:spPr>
          <a:xfrm>
            <a:off x="241300" y="195640"/>
            <a:ext cx="118300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В течение многих лет Египет был одним из ведущих торгово-экономических партнеров СССР и России на Ближнем Востоке и в Африке. </a:t>
            </a:r>
            <a:endParaRPr lang="ar-EG" sz="2800" dirty="0"/>
          </a:p>
          <a:p>
            <a:r>
              <a:rPr lang="ru-RU" sz="2800" dirty="0"/>
              <a:t>При содействии Советского Союза в Египте построено около 100 промышленных объектов, многие из которых, прежде всего</a:t>
            </a:r>
            <a:r>
              <a:rPr lang="ar-EG" sz="2800" dirty="0"/>
              <a:t> 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800" b="1" dirty="0">
                <a:solidFill>
                  <a:srgbClr val="0070C0"/>
                </a:solidFill>
              </a:rPr>
              <a:t> Асуанская высотная плотина</a:t>
            </a:r>
            <a:endParaRPr lang="ar-EG" sz="2800" b="1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ru-RU" sz="2800" b="1" dirty="0">
                <a:solidFill>
                  <a:srgbClr val="0070C0"/>
                </a:solidFill>
              </a:rPr>
              <a:t> Хелуанский металлургический комбинат</a:t>
            </a:r>
            <a:endParaRPr lang="ar-EG" sz="2800" b="1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ru-RU" sz="2800" b="1" dirty="0">
                <a:solidFill>
                  <a:srgbClr val="0070C0"/>
                </a:solidFill>
              </a:rPr>
              <a:t>алюминиевый завод в Наг-Хаммади, и поныне играют важную роль в египетской экономике</a:t>
            </a:r>
            <a:r>
              <a:rPr lang="ar-EG" sz="2800" dirty="0"/>
              <a:t>. </a:t>
            </a:r>
            <a:endParaRPr lang="en-US" sz="2800" dirty="0"/>
          </a:p>
        </p:txBody>
      </p:sp>
      <p:pic>
        <p:nvPicPr>
          <p:cNvPr id="12" name="Picture 11" descr="Взлеты и падения российско-египетских отношений">
            <a:hlinkClick r:id="rId2" tgtFrame="&quot;_blank&quot;"/>
            <a:extLst>
              <a:ext uri="{FF2B5EF4-FFF2-40B4-BE49-F238E27FC236}">
                <a16:creationId xmlns:a16="http://schemas.microsoft.com/office/drawing/2014/main" id="{ED6711CE-9C49-41C2-BF1F-CEEF121E5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070"/>
            <a:ext cx="12192000" cy="3122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7496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B84524-FFFF-4E63-B8F7-05D26F639D7D}"/>
              </a:ext>
            </a:extLst>
          </p:cNvPr>
          <p:cNvSpPr txBox="1"/>
          <p:nvPr/>
        </p:nvSpPr>
        <p:spPr>
          <a:xfrm>
            <a:off x="-1" y="4180344"/>
            <a:ext cx="1219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ru-RU" sz="2800" b="1" dirty="0">
                <a:solidFill>
                  <a:srgbClr val="002060"/>
                </a:solidFill>
              </a:rPr>
              <a:t>В 2008 году Россия и Египет подписали межправительственное соглашение о сотрудничестве в области мирного использования атомной энергии. </a:t>
            </a:r>
            <a:endParaRPr lang="ar-EG" sz="28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ru-RU" sz="2800" b="1" dirty="0">
                <a:solidFill>
                  <a:srgbClr val="002060"/>
                </a:solidFill>
              </a:rPr>
              <a:t>В 2015 году в Каире стороны заключили соглашение о сотрудничестве в сооружении АЭС эд-Дабаа и соглашение об условиях российского кредита на эти цели объемом 25 миллиардов долларов. </a:t>
            </a:r>
            <a:endParaRPr lang="ar-EG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بوتين يلتقي السيسي 17 أكتوبر في سوتشي - 11.10.2018, سبوتنيك عربي">
            <a:extLst>
              <a:ext uri="{FF2B5EF4-FFF2-40B4-BE49-F238E27FC236}">
                <a16:creationId xmlns:a16="http://schemas.microsoft.com/office/drawing/2014/main" id="{1C5AFCCC-06D1-45E4-AEAE-5E32ED552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401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318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B84524-FFFF-4E63-B8F7-05D26F639D7D}"/>
              </a:ext>
            </a:extLst>
          </p:cNvPr>
          <p:cNvSpPr txBox="1"/>
          <p:nvPr/>
        </p:nvSpPr>
        <p:spPr>
          <a:xfrm>
            <a:off x="0" y="4152442"/>
            <a:ext cx="1219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 startAt="3"/>
            </a:pPr>
            <a:r>
              <a:rPr lang="ru-RU" sz="2800" b="1" dirty="0">
                <a:solidFill>
                  <a:srgbClr val="002060"/>
                </a:solidFill>
              </a:rPr>
              <a:t>В декабре 2017 года в Каире РФ и Египет подписали акты о вступлении в силу коммерческих контрактов на строительство АЭС.</a:t>
            </a:r>
          </a:p>
          <a:p>
            <a:pPr marL="457200" indent="-457200">
              <a:buFont typeface="+mj-lt"/>
              <a:buAutoNum type="arabicParenR" startAt="3"/>
            </a:pPr>
            <a:r>
              <a:rPr lang="ru-RU" sz="2800" b="1" dirty="0">
                <a:solidFill>
                  <a:srgbClr val="002060"/>
                </a:solidFill>
              </a:rPr>
              <a:t>Общий объем контрактов (около 60 миллиардов долларов) стал рекордным в истории мировой атомной отрасли. Планируется,</a:t>
            </a:r>
            <a:endParaRPr lang="ar-EG" sz="28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r>
              <a:rPr lang="ru-RU" sz="2800" b="1" dirty="0">
                <a:solidFill>
                  <a:srgbClr val="002060"/>
                </a:solidFill>
              </a:rPr>
              <a:t> что первый блок атомной станции будет введен в эксплуатацию в 2026 году. Проект проходит процедуру лицензирования</a:t>
            </a:r>
          </a:p>
        </p:txBody>
      </p:sp>
      <p:pic>
        <p:nvPicPr>
          <p:cNvPr id="2" name="Picture 2" descr="هيئة المحطات النووية: تشغيل أول مفاعل لتوليد الكهرباء بالضبعة 2028 - اليوم  السابع">
            <a:extLst>
              <a:ext uri="{FF2B5EF4-FFF2-40B4-BE49-F238E27FC236}">
                <a16:creationId xmlns:a16="http://schemas.microsoft.com/office/drawing/2014/main" id="{1A51920E-98D6-499F-A881-80D02AB2B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394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458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AutoShape 4"/>
          <p:cNvSpPr>
            <a:spLocks noChangeArrowheads="1"/>
          </p:cNvSpPr>
          <p:nvPr/>
        </p:nvSpPr>
        <p:spPr bwMode="auto">
          <a:xfrm>
            <a:off x="203200" y="899411"/>
            <a:ext cx="11722100" cy="4485390"/>
          </a:xfrm>
          <a:prstGeom prst="cloudCallout">
            <a:avLst>
              <a:gd name="adj1" fmla="val 26838"/>
              <a:gd name="adj2" fmla="val -22519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32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1 – </a:t>
            </a:r>
            <a:r>
              <a:rPr lang="ru-RU" sz="36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Судьба</a:t>
            </a:r>
            <a:endParaRPr lang="ar-EG" sz="3600" b="1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международной валютно-экономической системы</a:t>
            </a:r>
            <a:endParaRPr lang="ar-EG" sz="3600" b="1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в свете </a:t>
            </a:r>
            <a:endParaRPr lang="ar-EG" sz="3600" b="1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современных рисков</a:t>
            </a:r>
            <a:endParaRPr lang="en-US" sz="3600" b="1" dirty="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01D18-1819-4356-9BF6-1DD79984C987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2100" y="136525"/>
            <a:ext cx="1163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Основное содержание этой лекции</a:t>
            </a:r>
            <a:endParaRPr lang="en-US" sz="3200" b="1" dirty="0">
              <a:solidFill>
                <a:srgbClr val="C00000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7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 animBg="1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المنطقة الصناعية الروسية - SCZONE">
            <a:extLst>
              <a:ext uri="{FF2B5EF4-FFF2-40B4-BE49-F238E27FC236}">
                <a16:creationId xmlns:a16="http://schemas.microsoft.com/office/drawing/2014/main" id="{275EDEE6-4252-4661-905B-E690D4ABE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2A352D-E1F0-41ED-89BD-9CC425DE49E6}"/>
              </a:ext>
            </a:extLst>
          </p:cNvPr>
          <p:cNvSpPr txBox="1"/>
          <p:nvPr/>
        </p:nvSpPr>
        <p:spPr>
          <a:xfrm>
            <a:off x="7345180" y="0"/>
            <a:ext cx="48468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Российская технологическая промышленная зона </a:t>
            </a:r>
            <a:endParaRPr lang="ar-EG" sz="3600" b="1" dirty="0">
              <a:solidFill>
                <a:schemeClr val="bg1"/>
              </a:solidFill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в Египте.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484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3ECBF1-9840-4E1E-A2CF-7F0BC63443A7}"/>
              </a:ext>
            </a:extLst>
          </p:cNvPr>
          <p:cNvSpPr txBox="1"/>
          <p:nvPr/>
        </p:nvSpPr>
        <p:spPr>
          <a:xfrm>
            <a:off x="127000" y="3702571"/>
            <a:ext cx="12065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3200" dirty="0"/>
              <a:t>Одним из важнейших проектов экономического сотрудничества между Каиром и Москвой является Российская промышленная зона в экономической зоне Суэцкого канала</a:t>
            </a:r>
            <a:r>
              <a:rPr lang="ar-EG" sz="3200" dirty="0"/>
              <a:t> </a:t>
            </a:r>
            <a:r>
              <a:rPr lang="ru-RU" sz="3200" dirty="0"/>
              <a:t>было подписано в мае 2018 года. </a:t>
            </a:r>
            <a:endParaRPr lang="ar-EG" sz="3200" dirty="0"/>
          </a:p>
          <a:p>
            <a:pPr marL="457200" indent="-457200">
              <a:buFont typeface="+mj-lt"/>
              <a:buAutoNum type="arabicPeriod"/>
            </a:pPr>
            <a:r>
              <a:rPr lang="ru-RU" sz="3200" dirty="0"/>
              <a:t>занимает площадь 6 квадратных километров</a:t>
            </a:r>
            <a:r>
              <a:rPr lang="ar-EG" sz="3200" dirty="0"/>
              <a:t>. </a:t>
            </a:r>
            <a:r>
              <a:rPr lang="ru-RU" sz="3200" dirty="0"/>
              <a:t> </a:t>
            </a:r>
            <a:endParaRPr lang="ar-EG" sz="3200" dirty="0"/>
          </a:p>
        </p:txBody>
      </p:sp>
      <p:pic>
        <p:nvPicPr>
          <p:cNvPr id="4" name="Picture 12" descr="ООО «МетПромСтрой»">
            <a:extLst>
              <a:ext uri="{FF2B5EF4-FFF2-40B4-BE49-F238E27FC236}">
                <a16:creationId xmlns:a16="http://schemas.microsoft.com/office/drawing/2014/main" id="{0CC13E21-DECF-463E-A067-D9DD62AB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1191010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621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3ECBF1-9840-4E1E-A2CF-7F0BC63443A7}"/>
              </a:ext>
            </a:extLst>
          </p:cNvPr>
          <p:cNvSpPr txBox="1"/>
          <p:nvPr/>
        </p:nvSpPr>
        <p:spPr>
          <a:xfrm>
            <a:off x="127000" y="3567659"/>
            <a:ext cx="12065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ru-RU" sz="3600" dirty="0"/>
              <a:t>Россия планирует вложить в инфраструктуру российской промышленной зоны в Египте около 190 миллионов долларов государственных средств, а возможный объем частных вложений в проект составляет 7 миллиардов долларов.</a:t>
            </a:r>
          </a:p>
        </p:txBody>
      </p:sp>
      <p:pic>
        <p:nvPicPr>
          <p:cNvPr id="5" name="Picture 10" descr="Apartments on a military mortgage morton. We arrange a mortgage loan with  the help of Morton. Who can get a mortgage">
            <a:extLst>
              <a:ext uri="{FF2B5EF4-FFF2-40B4-BE49-F238E27FC236}">
                <a16:creationId xmlns:a16="http://schemas.microsoft.com/office/drawing/2014/main" id="{A0239C8A-F501-4441-841E-EEFEBF118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0"/>
            <a:ext cx="11780187" cy="32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5169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3ECBF1-9840-4E1E-A2CF-7F0BC63443A7}"/>
              </a:ext>
            </a:extLst>
          </p:cNvPr>
          <p:cNvSpPr txBox="1"/>
          <p:nvPr/>
        </p:nvSpPr>
        <p:spPr>
          <a:xfrm>
            <a:off x="231931" y="4527029"/>
            <a:ext cx="12065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ru-RU" sz="3200" dirty="0"/>
              <a:t>55 российских компаний уже выразили заинтересованность в инвестициях в российскую промышленную зону в Египте.</a:t>
            </a:r>
            <a:endParaRPr lang="ar-EG" sz="3200" dirty="0"/>
          </a:p>
          <a:p>
            <a:pPr marL="514350" indent="-514350">
              <a:buFont typeface="+mj-lt"/>
              <a:buAutoNum type="arabicPeriod" startAt="4"/>
            </a:pPr>
            <a:r>
              <a:rPr lang="ru-RU" sz="3200" dirty="0"/>
              <a:t> К настоящему времени уже подписаны соглашения о намерениях примерно с 25 российскими компаниями.</a:t>
            </a:r>
          </a:p>
        </p:txBody>
      </p:sp>
      <p:pic>
        <p:nvPicPr>
          <p:cNvPr id="6" name="Picture 2" descr="Газпром нефть»">
            <a:extLst>
              <a:ext uri="{FF2B5EF4-FFF2-40B4-BE49-F238E27FC236}">
                <a16:creationId xmlns:a16="http://schemas.microsoft.com/office/drawing/2014/main" id="{5E2ECAF5-57B5-42F6-8D7A-752C74AC5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3237" cy="419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042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020003-9C97-4D0A-AF2D-17A4A143D44A}"/>
              </a:ext>
            </a:extLst>
          </p:cNvPr>
          <p:cNvSpPr txBox="1"/>
          <p:nvPr/>
        </p:nvSpPr>
        <p:spPr>
          <a:xfrm>
            <a:off x="0" y="2887682"/>
            <a:ext cx="840948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ru-RU" sz="2800" dirty="0"/>
              <a:t>Среди потенциальных резидентов промзоны назывались российские автопроизводители "Группа ГАЗ", "Камаз", УАЗ, нефтяные компании "Газпром нефть" и "Татнефть", а также "Интер РАО", "Трансмашхолдинг", группа "Мортон", "Метпром" и Renault.</a:t>
            </a:r>
            <a:endParaRPr lang="ar-EG" sz="2800" dirty="0"/>
          </a:p>
          <a:p>
            <a:pPr marL="514350" indent="-514350">
              <a:buFont typeface="+mj-lt"/>
              <a:buAutoNum type="arabicParenR"/>
            </a:pPr>
            <a:r>
              <a:rPr lang="ru-RU" sz="2800" dirty="0"/>
              <a:t> Ожидается, что первая фаза проектов в рамках российской промзоны будет запущена до 2022 года.</a:t>
            </a:r>
          </a:p>
        </p:txBody>
      </p:sp>
      <p:pic>
        <p:nvPicPr>
          <p:cNvPr id="3076" name="Picture 4" descr="50 млрд рублей на благоустройство дворов РТ выделит «Татнефть» — РБК">
            <a:extLst>
              <a:ext uri="{FF2B5EF4-FFF2-40B4-BE49-F238E27FC236}">
                <a16:creationId xmlns:a16="http://schemas.microsoft.com/office/drawing/2014/main" id="{F13A79EC-64FB-4224-8EDB-7536CFD3E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482" y="25845"/>
            <a:ext cx="3782518" cy="68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утин поздравил КамАЗ с 45-летием со дня выпуска первого автомобиля — РБК">
            <a:extLst>
              <a:ext uri="{FF2B5EF4-FFF2-40B4-BE49-F238E27FC236}">
                <a16:creationId xmlns:a16="http://schemas.microsoft.com/office/drawing/2014/main" id="{922B8E99-0B22-4009-8C94-B1DF49114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46"/>
            <a:ext cx="8094689" cy="285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0137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373735-39FB-4EDD-8B68-46F200C817EC}"/>
              </a:ext>
            </a:extLst>
          </p:cNvPr>
          <p:cNvSpPr txBox="1"/>
          <p:nvPr/>
        </p:nvSpPr>
        <p:spPr>
          <a:xfrm>
            <a:off x="355600" y="137171"/>
            <a:ext cx="11480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В сентябре 2018 </a:t>
            </a:r>
            <a:r>
              <a:rPr lang="ru-RU" sz="2800" b="1" dirty="0">
                <a:solidFill>
                  <a:srgbClr val="002060"/>
                </a:solidFill>
              </a:rPr>
              <a:t>года российско-венгерский консорциум "Трансмашхолдинг Венгрия" и Египетские национальные железные дороги подписали договор о поставке 1300 пассажирских вагонов с местами для сидения. Срок реализации контракта – пять лет с момента его вступления в силу</a:t>
            </a:r>
            <a:r>
              <a:rPr lang="ru-RU" sz="2800" dirty="0"/>
              <a:t>.</a:t>
            </a:r>
            <a:endParaRPr lang="en-US" sz="2800" dirty="0"/>
          </a:p>
        </p:txBody>
      </p:sp>
      <p:pic>
        <p:nvPicPr>
          <p:cNvPr id="4098" name="Picture 2" descr="В 2020 году «Трансмашхолдинг» отправил в Египет более 220 пассажирских  вагонов">
            <a:extLst>
              <a:ext uri="{FF2B5EF4-FFF2-40B4-BE49-F238E27FC236}">
                <a16:creationId xmlns:a16="http://schemas.microsoft.com/office/drawing/2014/main" id="{61F06713-01C9-4091-BEA3-DC6A2CE7D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60" y="2233534"/>
            <a:ext cx="5881140" cy="448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Трансмашхолдинг (ТМХ) - Где в Москве">
            <a:extLst>
              <a:ext uri="{FF2B5EF4-FFF2-40B4-BE49-F238E27FC236}">
                <a16:creationId xmlns:a16="http://schemas.microsoft.com/office/drawing/2014/main" id="{42C49BB5-7BF0-4D06-9C6A-CC245DEF9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7660"/>
            <a:ext cx="6310860" cy="398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6251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FFE23B-59FE-48DB-8E17-5BBC4DE55631}"/>
              </a:ext>
            </a:extLst>
          </p:cNvPr>
          <p:cNvSpPr txBox="1"/>
          <p:nvPr/>
        </p:nvSpPr>
        <p:spPr>
          <a:xfrm>
            <a:off x="189875" y="4006123"/>
            <a:ext cx="1181224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ru-RU" sz="3600" b="1" dirty="0">
                <a:solidFill>
                  <a:srgbClr val="002060"/>
                </a:solidFill>
              </a:rPr>
              <a:t>Российско-египетский товарооборот в 2018 году вырос на 14% и составил около 7,7 миллиарда долларов. </a:t>
            </a:r>
            <a:endParaRPr lang="ar-EG" sz="36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ru-RU" sz="3600" b="1" dirty="0">
                <a:solidFill>
                  <a:srgbClr val="002060"/>
                </a:solidFill>
              </a:rPr>
              <a:t>Торговый обмен между Россией и Египтом составляет около 80% торговли России с африканским континентом.</a:t>
            </a:r>
            <a:endParaRPr lang="ar-EG" sz="3600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مركز المستقبل - روسيا وأفريقيا واقترابات القوة البديلة">
            <a:extLst>
              <a:ext uri="{FF2B5EF4-FFF2-40B4-BE49-F238E27FC236}">
                <a16:creationId xmlns:a16="http://schemas.microsoft.com/office/drawing/2014/main" id="{30183E43-6D5E-42DF-B82B-1698F9D49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88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5740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FFE23B-59FE-48DB-8E17-5BBC4DE55631}"/>
              </a:ext>
            </a:extLst>
          </p:cNvPr>
          <p:cNvSpPr txBox="1"/>
          <p:nvPr/>
        </p:nvSpPr>
        <p:spPr>
          <a:xfrm>
            <a:off x="0" y="0"/>
            <a:ext cx="804971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arenR" startAt="3"/>
            </a:pPr>
            <a:r>
              <a:rPr lang="ru-RU" sz="3600" b="1" dirty="0">
                <a:solidFill>
                  <a:srgbClr val="002060"/>
                </a:solidFill>
              </a:rPr>
              <a:t>Это рекордный показатель за всю историю российско-египетских отношений. Объем российского экспорта составил 7,1 миллиарда долларов, импорта – 526,4 миллиона.</a:t>
            </a:r>
            <a:endParaRPr lang="ar-EG" sz="36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arenR" startAt="3"/>
            </a:pPr>
            <a:r>
              <a:rPr lang="ru-RU" sz="3600" b="1" dirty="0">
                <a:solidFill>
                  <a:srgbClr val="002060"/>
                </a:solidFill>
              </a:rPr>
              <a:t>По итогам января-августа 2019 года внешнеторговый оборот России и Египта составил 3,9 миллиарда долларов, в том числе российский экспорт – 3,6 миллиарда долларов и импорт – 388,7 миллиона.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مشروع فتح شركة استيراد وتصدير في تركيا | شركة سفر للمحاسبة و تاسيس الشركات  في تركيا">
            <a:extLst>
              <a:ext uri="{FF2B5EF4-FFF2-40B4-BE49-F238E27FC236}">
                <a16:creationId xmlns:a16="http://schemas.microsoft.com/office/drawing/2014/main" id="{07E6F42F-FD05-409B-AF2A-FEA2C2468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43" y="411058"/>
            <a:ext cx="4636958" cy="55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9567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33DF2A-28C5-490D-9EB7-8B72AE3B084A}"/>
              </a:ext>
            </a:extLst>
          </p:cNvPr>
          <p:cNvSpPr txBox="1"/>
          <p:nvPr/>
        </p:nvSpPr>
        <p:spPr>
          <a:xfrm>
            <a:off x="0" y="0"/>
            <a:ext cx="8289560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Основу российского импорта составляют</a:t>
            </a:r>
            <a:endParaRPr lang="ar-EG" sz="3600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/>
              <a:t> </a:t>
            </a:r>
            <a:r>
              <a:rPr lang="ru-RU" sz="2800" b="1" dirty="0">
                <a:solidFill>
                  <a:srgbClr val="002060"/>
                </a:solidFill>
              </a:rPr>
              <a:t>продовольственные товары </a:t>
            </a:r>
            <a:endParaRPr lang="ar-EG" sz="28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</a:rPr>
              <a:t> сельскохозяйственное сырье</a:t>
            </a:r>
            <a:endParaRPr lang="ar-EG" sz="28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</a:rPr>
              <a:t> металлы и изделия из них</a:t>
            </a:r>
            <a:endParaRPr lang="ar-EG" sz="28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</a:rPr>
              <a:t> минеральные продукты</a:t>
            </a:r>
            <a:endParaRPr lang="ar-EG" sz="28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</a:rPr>
              <a:t> древесина и целлюлозно-бумажные изделия</a:t>
            </a:r>
            <a:endParaRPr lang="ar-EG" sz="28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</a:rPr>
              <a:t> машины, оборудование и транспортные средства и др. </a:t>
            </a:r>
            <a:endParaRPr lang="ar-EG" sz="2800" b="1" dirty="0">
              <a:solidFill>
                <a:srgbClr val="002060"/>
              </a:solidFill>
            </a:endParaRPr>
          </a:p>
          <a:p>
            <a:r>
              <a:rPr lang="ru-RU" sz="3600" b="1" dirty="0">
                <a:solidFill>
                  <a:srgbClr val="C00000"/>
                </a:solidFill>
              </a:rPr>
              <a:t>Импорт представлен</a:t>
            </a:r>
            <a:endParaRPr lang="ar-EG" sz="3600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/>
              <a:t> </a:t>
            </a:r>
            <a:r>
              <a:rPr lang="ru-RU" sz="2800" b="1" dirty="0">
                <a:solidFill>
                  <a:srgbClr val="002060"/>
                </a:solidFill>
              </a:rPr>
              <a:t>продовольственными товарами </a:t>
            </a:r>
            <a:endParaRPr lang="ar-EG" sz="28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</a:rPr>
              <a:t> сельскохозяйственным сырьем</a:t>
            </a:r>
            <a:endParaRPr lang="ar-EG" sz="28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</a:rPr>
              <a:t> текстилем и обувью</a:t>
            </a:r>
            <a:endParaRPr lang="ar-EG" sz="28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</a:rPr>
              <a:t> продукцией химической промышленности и др.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استيراد وتصدير - مؤسسة رشاد قائد">
            <a:extLst>
              <a:ext uri="{FF2B5EF4-FFF2-40B4-BE49-F238E27FC236}">
                <a16:creationId xmlns:a16="http://schemas.microsoft.com/office/drawing/2014/main" id="{251098DA-34E1-4D03-8C36-CD64E9FDC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60" y="869429"/>
            <a:ext cx="3902439" cy="502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1736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200C2B-89BF-4E9D-B781-258F6B963310}"/>
              </a:ext>
            </a:extLst>
          </p:cNvPr>
          <p:cNvSpPr txBox="1"/>
          <p:nvPr/>
        </p:nvSpPr>
        <p:spPr>
          <a:xfrm>
            <a:off x="107950" y="101868"/>
            <a:ext cx="119761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В сфере военно-технического сотрудничества</a:t>
            </a:r>
            <a:endParaRPr lang="ar-EG" sz="3200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b="1" dirty="0">
                <a:solidFill>
                  <a:srgbClr val="002060"/>
                </a:solidFill>
              </a:rPr>
              <a:t>Египет — один из основных партнеров России. </a:t>
            </a:r>
            <a:endParaRPr lang="ar-EG" sz="32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В 2017 году РФ выиграла тендер на поставку Египту морской версии вертолетов Ка-52К на предназначавшиеся для ВМФ России вертолетоносцы типа "Мистраль"</a:t>
            </a:r>
            <a:endParaRPr lang="ar-EG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شحنة سلاح روسي تصل إلى مصر خلال أيام - أورينت نت">
            <a:extLst>
              <a:ext uri="{FF2B5EF4-FFF2-40B4-BE49-F238E27FC236}">
                <a16:creationId xmlns:a16="http://schemas.microsoft.com/office/drawing/2014/main" id="{CB6E4369-458B-4B45-AAC4-A34A5EE57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3" y="2656414"/>
            <a:ext cx="5431436" cy="409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صفقة السلاح الروسى المصرى تثير فزع إسرائيل.. صحيفة عبرية تحذر من انهيار  &quot;كامب ديفيد&quot; حال إتمامها.. وتؤكد: الأسلحة الروسية ستعطى تفوقًا مصريًا  هائلًا على تل أبيب.. وتطالب القاهرة بتبريرعملية الشراء - اليوم">
            <a:extLst>
              <a:ext uri="{FF2B5EF4-FFF2-40B4-BE49-F238E27FC236}">
                <a16:creationId xmlns:a16="http://schemas.microsoft.com/office/drawing/2014/main" id="{C7C9DF86-CC77-452F-931D-6CA41E85C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32" y="2656412"/>
            <a:ext cx="6220918" cy="409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360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AutoShape 5"/>
          <p:cNvSpPr>
            <a:spLocks noChangeArrowheads="1"/>
          </p:cNvSpPr>
          <p:nvPr/>
        </p:nvSpPr>
        <p:spPr bwMode="auto">
          <a:xfrm>
            <a:off x="254000" y="1581010"/>
            <a:ext cx="11480800" cy="3448190"/>
          </a:xfrm>
          <a:prstGeom prst="cloudCallout">
            <a:avLst>
              <a:gd name="adj1" fmla="val 29222"/>
              <a:gd name="adj2" fmla="val -23014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/>
          <a:lstStyle/>
          <a:p>
            <a:pPr algn="ctr">
              <a:defRPr/>
            </a:pPr>
            <a:r>
              <a:rPr lang="en-US" sz="4400" b="1" dirty="0">
                <a:solidFill>
                  <a:srgbClr val="C00000"/>
                </a:solidFill>
                <a:cs typeface="Arial" pitchFamily="34" charset="0"/>
              </a:rPr>
              <a:t>2 - </a:t>
            </a:r>
            <a:r>
              <a:rPr lang="ru-RU" sz="3200" b="1" dirty="0">
                <a:solidFill>
                  <a:srgbClr val="002060"/>
                </a:solidFill>
                <a:cs typeface="Arial" pitchFamily="34" charset="0"/>
              </a:rPr>
              <a:t>Экономические </a:t>
            </a:r>
            <a:endParaRPr lang="ar-EG" sz="3200" b="1" dirty="0">
              <a:solidFill>
                <a:srgbClr val="00206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cs typeface="Arial" pitchFamily="34" charset="0"/>
              </a:rPr>
              <a:t>и валютные аспекты американо-российского конфликта </a:t>
            </a:r>
            <a:endParaRPr lang="ar-EG" sz="3200" b="1" dirty="0">
              <a:solidFill>
                <a:srgbClr val="00206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cs typeface="Arial" pitchFamily="34" charset="0"/>
              </a:rPr>
              <a:t>На территории Украины</a:t>
            </a:r>
            <a:endParaRPr lang="en-US" sz="32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01D18-1819-4356-9BF6-1DD79984C987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51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nimBg="1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200C2B-89BF-4E9D-B781-258F6B963310}"/>
              </a:ext>
            </a:extLst>
          </p:cNvPr>
          <p:cNvSpPr txBox="1"/>
          <p:nvPr/>
        </p:nvSpPr>
        <p:spPr>
          <a:xfrm>
            <a:off x="107950" y="53647"/>
            <a:ext cx="119761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В сфере военно-технического сотрудничества</a:t>
            </a:r>
            <a:endParaRPr lang="ar-EG" sz="2800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ru-RU" sz="2800" b="1" dirty="0">
                <a:solidFill>
                  <a:srgbClr val="002060"/>
                </a:solidFill>
              </a:rPr>
              <a:t>В октябре 2018 года глава Федеральной службы по военно-техническому сотрудничеству РФ сообщил, что переговоры по дооснащению "Мистралей" и поставке вертолетов в Египет находятся в активной фазе.</a:t>
            </a:r>
            <a:endParaRPr lang="ar-EG" sz="28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ru-RU" sz="2800" b="1" dirty="0">
                <a:solidFill>
                  <a:srgbClr val="002060"/>
                </a:solidFill>
              </a:rPr>
              <a:t>Российские и египетские зенитчики в конце октября – начале ноября 2019 года впервые проведут совместные учения ПВО "Стрела Дружбы-2019".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صفقة أسلحة ضخمة بين روسيا ومصر ما القصة؟">
            <a:extLst>
              <a:ext uri="{FF2B5EF4-FFF2-40B4-BE49-F238E27FC236}">
                <a16:creationId xmlns:a16="http://schemas.microsoft.com/office/drawing/2014/main" id="{8A0AFBAF-F1A7-4B92-86EA-B1F1DFB94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17561"/>
            <a:ext cx="12084050" cy="306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941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AutoShape 5"/>
          <p:cNvSpPr>
            <a:spLocks noChangeArrowheads="1"/>
          </p:cNvSpPr>
          <p:nvPr/>
        </p:nvSpPr>
        <p:spPr bwMode="auto">
          <a:xfrm>
            <a:off x="254000" y="1581010"/>
            <a:ext cx="11480800" cy="3448190"/>
          </a:xfrm>
          <a:prstGeom prst="cloudCallout">
            <a:avLst>
              <a:gd name="adj1" fmla="val 29222"/>
              <a:gd name="adj2" fmla="val -23014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/>
          <a:lstStyle/>
          <a:p>
            <a:pPr algn="ctr">
              <a:defRPr/>
            </a:pPr>
            <a:r>
              <a:rPr lang="bxr-Cyrl-001" sz="3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cs typeface="Arial" pitchFamily="34" charset="0"/>
              </a:rPr>
              <a:t>Результаты </a:t>
            </a:r>
            <a:endParaRPr lang="ar-EG" sz="3600" b="1" dirty="0">
              <a:solidFill>
                <a:srgbClr val="00206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cs typeface="Arial" pitchFamily="34" charset="0"/>
              </a:rPr>
              <a:t>программы </a:t>
            </a:r>
            <a:endParaRPr lang="ar-EG" sz="3600" b="1" dirty="0">
              <a:solidFill>
                <a:srgbClr val="00206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cs typeface="Arial" pitchFamily="34" charset="0"/>
              </a:rPr>
              <a:t>экономических реформ </a:t>
            </a:r>
            <a:endParaRPr lang="ar-EG" sz="3600" b="1" dirty="0">
              <a:solidFill>
                <a:srgbClr val="00206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cs typeface="Arial" pitchFamily="34" charset="0"/>
              </a:rPr>
              <a:t>Египта</a:t>
            </a:r>
            <a:endParaRPr lang="en-US" sz="32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01D18-1819-4356-9BF6-1DD79984C987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57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شكوك حول فتح الاقتصادات تضغط على المستثمرين... مؤشرات الأربعاء">
            <a:extLst>
              <a:ext uri="{FF2B5EF4-FFF2-40B4-BE49-F238E27FC236}">
                <a16:creationId xmlns:a16="http://schemas.microsoft.com/office/drawing/2014/main" id="{F45399D9-6AA3-4CC3-87EA-B9B8A942C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73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57B209-FAB4-41B5-9342-9BE5379AD54F}"/>
              </a:ext>
            </a:extLst>
          </p:cNvPr>
          <p:cNvSpPr txBox="1"/>
          <p:nvPr/>
        </p:nvSpPr>
        <p:spPr>
          <a:xfrm>
            <a:off x="0" y="74950"/>
            <a:ext cx="12191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Результаты показателей эффективности египетской экономики </a:t>
            </a:r>
            <a:br>
              <a:rPr lang="ar-EG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превышают ожидания международных экономических и валютных организаций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261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ؤشرات الاقتصاد المصري">
            <a:extLst>
              <a:ext uri="{FF2B5EF4-FFF2-40B4-BE49-F238E27FC236}">
                <a16:creationId xmlns:a16="http://schemas.microsoft.com/office/drawing/2014/main" id="{810956DC-F2E1-42BC-B0D1-56DA0644F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08F031-18E0-4E69-8F9D-37C807A3E471}"/>
              </a:ext>
            </a:extLst>
          </p:cNvPr>
          <p:cNvSpPr/>
          <p:nvPr/>
        </p:nvSpPr>
        <p:spPr>
          <a:xfrm>
            <a:off x="5516380" y="1663908"/>
            <a:ext cx="6675619" cy="419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/>
              <a:t>Темпы экономического роста, несмотря на вирус Короны</a:t>
            </a:r>
            <a:endParaRPr lang="en-US" sz="200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45B1D1-6CE8-470E-82AE-057A7E9BF615}"/>
              </a:ext>
            </a:extLst>
          </p:cNvPr>
          <p:cNvSpPr/>
          <p:nvPr/>
        </p:nvSpPr>
        <p:spPr>
          <a:xfrm>
            <a:off x="0" y="0"/>
            <a:ext cx="12192000" cy="1289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Результаты показателей эффективности египетской экономики </a:t>
            </a:r>
            <a:br>
              <a:rPr lang="ru-RU" sz="2400" b="1"/>
            </a:br>
            <a:r>
              <a:rPr lang="ru-RU" sz="2400" b="1"/>
              <a:t>превышают ожидания международных экономических и валютных организаций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8BD7B3-EB74-4A58-9E67-4B60E4C44F6E}"/>
              </a:ext>
            </a:extLst>
          </p:cNvPr>
          <p:cNvSpPr/>
          <p:nvPr/>
        </p:nvSpPr>
        <p:spPr>
          <a:xfrm>
            <a:off x="6096000" y="4572000"/>
            <a:ext cx="232847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xr-Cyrl-001" b="1"/>
              <a:t>Увеличение государственных инвестиций</a:t>
            </a:r>
            <a:endParaRPr lang="en-US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B939B-2ABA-4927-A793-3BEC2112228F}"/>
              </a:ext>
            </a:extLst>
          </p:cNvPr>
          <p:cNvSpPr/>
          <p:nvPr/>
        </p:nvSpPr>
        <p:spPr>
          <a:xfrm>
            <a:off x="4047344" y="4497049"/>
            <a:ext cx="1708879" cy="839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xr-Cyrl-001" b="1"/>
              <a:t>Низкий уровень безработицы</a:t>
            </a:r>
            <a:endParaRPr lang="en-US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772B0C-13A6-47E2-82CA-8C3D0E3DD74E}"/>
              </a:ext>
            </a:extLst>
          </p:cNvPr>
          <p:cNvSpPr/>
          <p:nvPr/>
        </p:nvSpPr>
        <p:spPr>
          <a:xfrm>
            <a:off x="419725" y="6400800"/>
            <a:ext cx="1019331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/>
              <a:t>Источник: Министерство планирования и экономического развития.</a:t>
            </a:r>
            <a:endParaRPr lang="en-US" sz="20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72361D-E038-478E-8352-5A0B1CE77B70}"/>
              </a:ext>
            </a:extLst>
          </p:cNvPr>
          <p:cNvSpPr/>
          <p:nvPr/>
        </p:nvSpPr>
        <p:spPr>
          <a:xfrm>
            <a:off x="2218544" y="1626432"/>
            <a:ext cx="2143594" cy="1146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/>
              <a:t>Валовой внутренний продукт (триллион египетских фунтов)</a:t>
            </a:r>
            <a:endParaRPr lang="en-US"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212778-9E42-4935-9B27-74062B653844}"/>
              </a:ext>
            </a:extLst>
          </p:cNvPr>
          <p:cNvSpPr/>
          <p:nvPr/>
        </p:nvSpPr>
        <p:spPr>
          <a:xfrm>
            <a:off x="-1" y="1360356"/>
            <a:ext cx="1903751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xr-Cyrl-001" b="1"/>
              <a:t>темпы экономического роста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601494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ؤشرات الاقتصاد المصري">
            <a:extLst>
              <a:ext uri="{FF2B5EF4-FFF2-40B4-BE49-F238E27FC236}">
                <a16:creationId xmlns:a16="http://schemas.microsoft.com/office/drawing/2014/main" id="{78E1F97A-DE5E-4B48-B524-C4C39ABC5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5DDE76-A75E-4A14-8232-4E29C4CC2D2B}"/>
              </a:ext>
            </a:extLst>
          </p:cNvPr>
          <p:cNvSpPr txBox="1"/>
          <p:nvPr/>
        </p:nvSpPr>
        <p:spPr>
          <a:xfrm>
            <a:off x="-1" y="-14990"/>
            <a:ext cx="12192000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1 - </a:t>
            </a:r>
            <a:r>
              <a:rPr lang="ru-RU" sz="2800" b="1" dirty="0">
                <a:solidFill>
                  <a:srgbClr val="C00000"/>
                </a:solidFill>
              </a:rPr>
              <a:t>Общие валютные резервы Египта и количество месяцев, покрываемых импортом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2 - </a:t>
            </a:r>
            <a:r>
              <a:rPr lang="ru-RU" sz="2800" b="1" dirty="0">
                <a:solidFill>
                  <a:srgbClr val="C00000"/>
                </a:solidFill>
              </a:rPr>
              <a:t>Наиболее известные источники иностранной валюты в Египте</a:t>
            </a:r>
          </a:p>
          <a:p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64946-DA4B-437D-BF34-55D27BD1B5BB}"/>
              </a:ext>
            </a:extLst>
          </p:cNvPr>
          <p:cNvSpPr txBox="1"/>
          <p:nvPr/>
        </p:nvSpPr>
        <p:spPr>
          <a:xfrm>
            <a:off x="8709285" y="5036617"/>
            <a:ext cx="3257862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bxr-Cyrl-001" sz="2000" b="1" dirty="0">
                <a:solidFill>
                  <a:schemeClr val="bg1"/>
                </a:solidFill>
              </a:rPr>
              <a:t>Доходы Суэцкого канала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B8F39F-4F81-4F3F-B0D6-4B670AF1F6D8}"/>
              </a:ext>
            </a:extLst>
          </p:cNvPr>
          <p:cNvSpPr txBox="1"/>
          <p:nvPr/>
        </p:nvSpPr>
        <p:spPr>
          <a:xfrm>
            <a:off x="10852879" y="6067429"/>
            <a:ext cx="1286655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bxr-Cyrl-001" sz="1600" b="1" dirty="0">
                <a:solidFill>
                  <a:schemeClr val="bg1"/>
                </a:solidFill>
              </a:rPr>
              <a:t>Процент увеличения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3218EC-0EF9-49A5-98CC-75BCE6307DE1}"/>
              </a:ext>
            </a:extLst>
          </p:cNvPr>
          <p:cNvSpPr txBox="1"/>
          <p:nvPr/>
        </p:nvSpPr>
        <p:spPr>
          <a:xfrm>
            <a:off x="3482715" y="4867340"/>
            <a:ext cx="5226569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Денежные переводы работников за границу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DF3AC7-FCA3-404E-9830-E3F864E278DA}"/>
              </a:ext>
            </a:extLst>
          </p:cNvPr>
          <p:cNvSpPr txBox="1"/>
          <p:nvPr/>
        </p:nvSpPr>
        <p:spPr>
          <a:xfrm>
            <a:off x="1" y="4836484"/>
            <a:ext cx="3322819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    </a:t>
            </a:r>
            <a:r>
              <a:rPr lang="bxr-Cyrl-001" sz="2000" b="1" dirty="0">
                <a:solidFill>
                  <a:schemeClr val="bg1"/>
                </a:solidFill>
              </a:rPr>
              <a:t>иностранные инвестиции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7ECA86-1C8F-45B1-B294-CE68598F9211}"/>
              </a:ext>
            </a:extLst>
          </p:cNvPr>
          <p:cNvSpPr txBox="1"/>
          <p:nvPr/>
        </p:nvSpPr>
        <p:spPr>
          <a:xfrm>
            <a:off x="7047876" y="5662456"/>
            <a:ext cx="1286655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bxr-Cyrl-001" sz="1600" b="1" dirty="0">
                <a:solidFill>
                  <a:schemeClr val="bg1"/>
                </a:solidFill>
              </a:rPr>
              <a:t>Процент увеличения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7BF2F8-7437-4250-A20E-9161EE5A9A97}"/>
              </a:ext>
            </a:extLst>
          </p:cNvPr>
          <p:cNvSpPr txBox="1"/>
          <p:nvPr/>
        </p:nvSpPr>
        <p:spPr>
          <a:xfrm>
            <a:off x="2880611" y="5845713"/>
            <a:ext cx="1286655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bxr-Cyrl-001" sz="1600" b="1" dirty="0">
                <a:solidFill>
                  <a:schemeClr val="bg1"/>
                </a:solidFill>
              </a:rPr>
              <a:t>Процент увеличения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1A34E3-4961-4D2D-B7F8-A7D5A4E80A84}"/>
              </a:ext>
            </a:extLst>
          </p:cNvPr>
          <p:cNvSpPr/>
          <p:nvPr/>
        </p:nvSpPr>
        <p:spPr>
          <a:xfrm>
            <a:off x="8671809" y="4997307"/>
            <a:ext cx="299803" cy="40011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51D835-6E4B-4093-B471-526CF72A209B}"/>
              </a:ext>
            </a:extLst>
          </p:cNvPr>
          <p:cNvSpPr/>
          <p:nvPr/>
        </p:nvSpPr>
        <p:spPr>
          <a:xfrm>
            <a:off x="3304083" y="4805628"/>
            <a:ext cx="299803" cy="40011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2A4D126-9178-4E5D-AF2B-24801D545802}"/>
              </a:ext>
            </a:extLst>
          </p:cNvPr>
          <p:cNvSpPr/>
          <p:nvPr/>
        </p:nvSpPr>
        <p:spPr>
          <a:xfrm>
            <a:off x="-31229" y="4851912"/>
            <a:ext cx="299803" cy="40011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396255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ؤشرات الاقتصاد المصري">
            <a:extLst>
              <a:ext uri="{FF2B5EF4-FFF2-40B4-BE49-F238E27FC236}">
                <a16:creationId xmlns:a16="http://schemas.microsoft.com/office/drawing/2014/main" id="{E0B6D74F-79CA-45CA-992D-A6998B35A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543818-E293-41E8-8306-D06880C39608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Египетская экономика достигает самой высокой реальной доходности в мире в июне 2021 года.</a:t>
            </a:r>
            <a:r>
              <a:rPr lang="en-US" sz="2400" b="1" dirty="0"/>
              <a:t>  (</a:t>
            </a:r>
            <a:r>
              <a:rPr lang="bxr-Cyrl-001" sz="2400" b="1" dirty="0"/>
              <a:t>По данным </a:t>
            </a:r>
            <a:r>
              <a:rPr lang="ru-RU" sz="2400" dirty="0"/>
              <a:t>Международная финансовая корпорация Bloomberg</a:t>
            </a:r>
            <a:r>
              <a:rPr lang="en-US" sz="2400" b="1" dirty="0"/>
              <a:t>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BD5D7D-D94A-4B75-8745-D8B8193940D0}"/>
              </a:ext>
            </a:extLst>
          </p:cNvPr>
          <p:cNvSpPr/>
          <p:nvPr/>
        </p:nvSpPr>
        <p:spPr>
          <a:xfrm>
            <a:off x="-179882" y="3972394"/>
            <a:ext cx="3582649" cy="288560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Реальная доходность </a:t>
            </a:r>
            <a:r>
              <a:rPr lang="ru-RU" sz="2400" b="1" dirty="0">
                <a:solidFill>
                  <a:srgbClr val="002060"/>
                </a:solidFill>
              </a:rPr>
              <a:t>равна банковскому проценту за вычетом инфляции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93CA14-0308-42C6-AAC3-121318C896E8}"/>
              </a:ext>
            </a:extLst>
          </p:cNvPr>
          <p:cNvSpPr/>
          <p:nvPr/>
        </p:nvSpPr>
        <p:spPr>
          <a:xfrm>
            <a:off x="9413824" y="1671403"/>
            <a:ext cx="2533337" cy="4871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xr-Cyrl-001" sz="2400" b="1" dirty="0">
                <a:solidFill>
                  <a:srgbClr val="002060"/>
                </a:solidFill>
              </a:rPr>
              <a:t>низкая инфляция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7974E0-98B8-4E91-B09E-935407C0F13F}"/>
              </a:ext>
            </a:extLst>
          </p:cNvPr>
          <p:cNvSpPr/>
          <p:nvPr/>
        </p:nvSpPr>
        <p:spPr>
          <a:xfrm>
            <a:off x="0" y="914401"/>
            <a:ext cx="3252866" cy="12591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xr-Cyrl-001" sz="2400" b="1" dirty="0">
                <a:solidFill>
                  <a:srgbClr val="C00000"/>
                </a:solidFill>
              </a:rPr>
              <a:t>Повышение реальной процентной ставки</a:t>
            </a:r>
            <a:r>
              <a:rPr lang="ar-EG" sz="2400" b="1" dirty="0">
                <a:solidFill>
                  <a:srgbClr val="C00000"/>
                </a:solidFill>
              </a:rPr>
              <a:t> </a:t>
            </a:r>
            <a:r>
              <a:rPr lang="bxr-Cyrl-001" sz="2400" b="1" dirty="0">
                <a:solidFill>
                  <a:srgbClr val="C00000"/>
                </a:solidFill>
              </a:rPr>
              <a:t>5,2 процентных пункта</a:t>
            </a:r>
            <a:r>
              <a:rPr lang="ar-EG" sz="2400" b="1" dirty="0">
                <a:solidFill>
                  <a:srgbClr val="C00000"/>
                </a:solidFill>
              </a:rPr>
              <a:t>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FCD82C-762A-4928-9D3B-B9EE43D71BB7}"/>
              </a:ext>
            </a:extLst>
          </p:cNvPr>
          <p:cNvSpPr/>
          <p:nvPr/>
        </p:nvSpPr>
        <p:spPr>
          <a:xfrm>
            <a:off x="2293495" y="4051091"/>
            <a:ext cx="9898505" cy="4871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Снижение процентной ставки для поддержки реальной экономики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E33DDB-8520-4411-8671-D39CFA6A5A0C}"/>
              </a:ext>
            </a:extLst>
          </p:cNvPr>
          <p:cNvSpPr/>
          <p:nvPr/>
        </p:nvSpPr>
        <p:spPr>
          <a:xfrm>
            <a:off x="2538335" y="6430779"/>
            <a:ext cx="9653665" cy="487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Источник: Центральный банк Египта - Международная финансовая корпорация Bloomberg.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887872-6705-4939-8AB9-3C36AF1127B0}"/>
              </a:ext>
            </a:extLst>
          </p:cNvPr>
          <p:cNvSpPr/>
          <p:nvPr/>
        </p:nvSpPr>
        <p:spPr>
          <a:xfrm>
            <a:off x="3252866" y="914400"/>
            <a:ext cx="8939133" cy="7570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Программа экономических реформ Египта и пандемия вируса короны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468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ؤشرات الاقتصاد المصري">
            <a:extLst>
              <a:ext uri="{FF2B5EF4-FFF2-40B4-BE49-F238E27FC236}">
                <a16:creationId xmlns:a16="http://schemas.microsoft.com/office/drawing/2014/main" id="{BE66B7FE-D508-4DE4-9646-92DD6F0CE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DA8C99-7987-4877-9045-F96CA9CB743F}"/>
              </a:ext>
            </a:extLst>
          </p:cNvPr>
          <p:cNvSpPr/>
          <p:nvPr/>
        </p:nvSpPr>
        <p:spPr>
          <a:xfrm>
            <a:off x="0" y="0"/>
            <a:ext cx="12192000" cy="1633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Продолжая развивать финансовую систему и контролировать государственный долг, чтобы улучшить финансовые показатели </a:t>
            </a:r>
            <a:endParaRPr lang="ar-EG" sz="2800" b="1" dirty="0">
              <a:solidFill>
                <a:srgbClr val="002060"/>
              </a:solidFill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в последние годы.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81C5B6-7235-4161-BDE2-7695053C70FB}"/>
              </a:ext>
            </a:extLst>
          </p:cNvPr>
          <p:cNvSpPr/>
          <p:nvPr/>
        </p:nvSpPr>
        <p:spPr>
          <a:xfrm>
            <a:off x="7375160" y="1633928"/>
            <a:ext cx="4816839" cy="674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/>
              <a:t>Снижение общего дефицита бюджета в процентах от ВВП</a:t>
            </a:r>
            <a:endParaRPr lang="en-US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C5BF26-E6EB-40B8-8688-64C67DF02596}"/>
              </a:ext>
            </a:extLst>
          </p:cNvPr>
          <p:cNvSpPr/>
          <p:nvPr/>
        </p:nvSpPr>
        <p:spPr>
          <a:xfrm>
            <a:off x="1" y="1633928"/>
            <a:ext cx="718028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Снижение долга органов общего бюджета в процентах к ВВП</a:t>
            </a:r>
            <a:endParaRPr lang="en-US" sz="2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87AD9F-A6C3-4003-84EB-74A86C8CF797}"/>
              </a:ext>
            </a:extLst>
          </p:cNvPr>
          <p:cNvSpPr/>
          <p:nvPr/>
        </p:nvSpPr>
        <p:spPr>
          <a:xfrm>
            <a:off x="7375159" y="4126042"/>
            <a:ext cx="292308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/>
              <a:t>Продолжение достижения положительного сальдо в процентах от ВВП</a:t>
            </a:r>
            <a:endParaRPr lang="en-US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7352E7-EBC8-460B-8B4C-820EED245FE6}"/>
              </a:ext>
            </a:extLst>
          </p:cNvPr>
          <p:cNvSpPr/>
          <p:nvPr/>
        </p:nvSpPr>
        <p:spPr>
          <a:xfrm>
            <a:off x="3687580" y="4583242"/>
            <a:ext cx="3052997" cy="640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/>
              <a:t>Сумма увеличения общих доходов бюджета</a:t>
            </a:r>
            <a:endParaRPr lang="en-US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569305-47C7-475F-95F0-B12F94E9FAAB}"/>
              </a:ext>
            </a:extLst>
          </p:cNvPr>
          <p:cNvSpPr/>
          <p:nvPr/>
        </p:nvSpPr>
        <p:spPr>
          <a:xfrm>
            <a:off x="177383" y="4583242"/>
            <a:ext cx="3345306" cy="640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/>
              <a:t>Сумма увеличения общих расходов бюджета</a:t>
            </a:r>
            <a:endParaRPr lang="en-US"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40B334-FAF8-4D19-BDE2-AF3CE65E145A}"/>
              </a:ext>
            </a:extLst>
          </p:cNvPr>
          <p:cNvSpPr/>
          <p:nvPr/>
        </p:nvSpPr>
        <p:spPr>
          <a:xfrm>
            <a:off x="2218545" y="6445769"/>
            <a:ext cx="4522032" cy="412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xr-Cyrl-001" b="1"/>
              <a:t>Источник - министерство финансов Египта.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322243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31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Экономические и денежные достижения египетской экономики</a:t>
            </a:r>
            <a:endParaRPr lang="ar-EG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81F7B-EF52-405F-9A88-F6573D828FF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87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69823" y="1417638"/>
            <a:ext cx="111976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ru-RU" sz="3600" dirty="0"/>
              <a:t>Египет занял третье место в арабском мире в 2021 году, его ВВП, как ожидается, достигнет 394,3 млрд долларов по сравнению с 361,8 млрд долларов в 2020 году.</a:t>
            </a:r>
            <a:endParaRPr lang="ar-EG" sz="3600" dirty="0"/>
          </a:p>
        </p:txBody>
      </p:sp>
      <p:pic>
        <p:nvPicPr>
          <p:cNvPr id="2050" name="Picture 2" descr="معلومة اقتصادية.. ماذا يعنى معدل النمو لاقتصاد أى دولة؟">
            <a:extLst>
              <a:ext uri="{FF2B5EF4-FFF2-40B4-BE49-F238E27FC236}">
                <a16:creationId xmlns:a16="http://schemas.microsoft.com/office/drawing/2014/main" id="{21F2DC7C-30E6-4D60-96E1-CB2B60BB8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964"/>
            <a:ext cx="12192000" cy="368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5168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7BEA88-2883-4DB5-BE5A-806D1F995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81F7B-EF52-405F-9A88-F6573D828FF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88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47EA6A-DD2D-4025-924A-76915FEB7D4F}"/>
              </a:ext>
            </a:extLst>
          </p:cNvPr>
          <p:cNvSpPr txBox="1"/>
          <p:nvPr/>
        </p:nvSpPr>
        <p:spPr>
          <a:xfrm>
            <a:off x="374754" y="2751157"/>
            <a:ext cx="117073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ar-EG" sz="2800" b="1" dirty="0">
                <a:solidFill>
                  <a:srgbClr val="FF0000"/>
                </a:solidFill>
              </a:rPr>
              <a:t>  - 1  </a:t>
            </a:r>
            <a:r>
              <a:rPr lang="ru-RU" sz="2800" dirty="0"/>
              <a:t>Международный валютный фонд повысил прогноз роста экономики Египта в текущем финансовом году на 0,4% до 5,6% по сравнению с отчетом, опубликованным в октябре прошлого года. </a:t>
            </a:r>
            <a:endParaRPr lang="ar-EG" sz="2800" dirty="0"/>
          </a:p>
          <a:p>
            <a:pPr algn="l" rtl="0"/>
            <a:r>
              <a:rPr lang="ar-EG" sz="2800" dirty="0"/>
              <a:t> </a:t>
            </a:r>
            <a:r>
              <a:rPr lang="bxr-Cyrl" sz="2800" b="1" dirty="0">
                <a:solidFill>
                  <a:srgbClr val="FF0000"/>
                </a:solidFill>
              </a:rPr>
              <a:t>2 - </a:t>
            </a:r>
            <a:r>
              <a:rPr lang="ru-RU" sz="2800" dirty="0"/>
              <a:t>Ожидания Международного валютного фонда в отношении экономических показателей Египта улучшились благодаря хорошей работе правительства Египта в борьбе с пандемией коронавируса. </a:t>
            </a:r>
            <a:endParaRPr lang="bxr-Cyrl-001" sz="2800" dirty="0"/>
          </a:p>
          <a:p>
            <a:pPr algn="l" rtl="0"/>
            <a:r>
              <a:rPr lang="bxr-Cyrl-001" sz="2800" dirty="0"/>
              <a:t> </a:t>
            </a:r>
            <a:r>
              <a:rPr lang="bxr-Cyrl-001" sz="2800" b="1" dirty="0">
                <a:solidFill>
                  <a:srgbClr val="FF0000"/>
                </a:solidFill>
              </a:rPr>
              <a:t>3 - </a:t>
            </a:r>
            <a:r>
              <a:rPr lang="ru-RU" sz="2800" dirty="0"/>
              <a:t>В предыдущем финансовом году экономика Египта выросла на 3,3%. Премьер-министр Египта ожидает, что ежегодные темпы роста продолжат расти и составят от 5,7% до 6% к концу текущего финансового года.</a:t>
            </a:r>
            <a:endParaRPr lang="en-US" sz="2800" dirty="0"/>
          </a:p>
        </p:txBody>
      </p:sp>
      <p:pic>
        <p:nvPicPr>
          <p:cNvPr id="3074" name="Picture 2" descr="كيف تنهض &quot;القيمة المضافة&quot; بالاقتصادات الضعيفة؟ | نون بوست">
            <a:extLst>
              <a:ext uri="{FF2B5EF4-FFF2-40B4-BE49-F238E27FC236}">
                <a16:creationId xmlns:a16="http://schemas.microsoft.com/office/drawing/2014/main" id="{DD422742-670C-44AB-8830-252B2A5B2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275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0662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4319F-D3F0-4BF8-AD4D-37998583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84784"/>
          </a:xfrm>
        </p:spPr>
        <p:txBody>
          <a:bodyPr/>
          <a:lstStyle/>
          <a:p>
            <a:pPr algn="l"/>
            <a:r>
              <a:rPr lang="ru-RU" sz="3200" b="1" dirty="0">
                <a:solidFill>
                  <a:srgbClr val="C00000"/>
                </a:solidFill>
              </a:rPr>
              <a:t>Наиболее важными показателями экономики Египта после пандемии вируса Короны являются следующие результаты</a:t>
            </a:r>
            <a:r>
              <a:rPr lang="bxr-Cyrl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>
                <a:solidFill>
                  <a:srgbClr val="C00000"/>
                </a:solidFill>
              </a:rPr>
              <a:t>: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2EA5A0-A2BF-433B-8B99-E6CBC5571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81F7B-EF52-405F-9A88-F6573D828FF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6755A5-C0D9-42F1-AD79-84AC1D3A8305}"/>
              </a:ext>
            </a:extLst>
          </p:cNvPr>
          <p:cNvSpPr txBox="1"/>
          <p:nvPr/>
        </p:nvSpPr>
        <p:spPr>
          <a:xfrm>
            <a:off x="119921" y="2076552"/>
            <a:ext cx="1181224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ru-RU" sz="3200" b="1" dirty="0">
                <a:solidFill>
                  <a:srgbClr val="C00000"/>
                </a:solidFill>
              </a:rPr>
              <a:t>1. </a:t>
            </a:r>
            <a:r>
              <a:rPr lang="ru-RU" sz="3200" dirty="0"/>
              <a:t>Денежные переводы от египтян, работающих за границей, увеличились на 13,2% в течение 2020/2021 финансового года, примерно на 3,7 млрд долларов США, и достигли самого высокого исторического уровня, составив около 31,4 млрд долларов США, по сравнению с примерно 27,8 млрд долларов США в предыдущем 2019/2020 финансовом году.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0386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AutoShape 5"/>
          <p:cNvSpPr>
            <a:spLocks noChangeArrowheads="1"/>
          </p:cNvSpPr>
          <p:nvPr/>
        </p:nvSpPr>
        <p:spPr bwMode="auto">
          <a:xfrm>
            <a:off x="254000" y="1581010"/>
            <a:ext cx="11480800" cy="3448190"/>
          </a:xfrm>
          <a:prstGeom prst="cloudCallout">
            <a:avLst>
              <a:gd name="adj1" fmla="val 29222"/>
              <a:gd name="adj2" fmla="val -23014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/>
          <a:lstStyle/>
          <a:p>
            <a:pPr algn="ctr">
              <a:defRPr/>
            </a:pPr>
            <a:r>
              <a:rPr lang="bxr-Cyrl-001" sz="3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cs typeface="Arial" pitchFamily="34" charset="0"/>
              </a:rPr>
              <a:t>3 - </a:t>
            </a:r>
            <a:r>
              <a:rPr lang="ru-RU" sz="3600" b="1" dirty="0">
                <a:solidFill>
                  <a:srgbClr val="002060"/>
                </a:solidFill>
                <a:cs typeface="Arial" pitchFamily="34" charset="0"/>
              </a:rPr>
              <a:t>Каковы </a:t>
            </a:r>
            <a:endParaRPr lang="ar-EG" sz="3600" b="1" dirty="0">
              <a:solidFill>
                <a:srgbClr val="00206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cs typeface="Arial" pitchFamily="34" charset="0"/>
              </a:rPr>
              <a:t>последствия российско-американского валютного конфликта? </a:t>
            </a:r>
            <a:endParaRPr lang="ar-EG" sz="36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01D18-1819-4356-9BF6-1DD79984C987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1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nimBg="1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E66BD-DC6F-4A9C-863A-2D5FC1AF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034" y="274638"/>
            <a:ext cx="9036496" cy="562074"/>
          </a:xfrm>
        </p:spPr>
        <p:txBody>
          <a:bodyPr>
            <a:normAutofit fontScale="90000"/>
          </a:bodyPr>
          <a:lstStyle/>
          <a:p>
            <a:pPr algn="l" rtl="0"/>
            <a:r>
              <a:rPr lang="ru-RU" sz="4000" b="1" dirty="0">
                <a:solidFill>
                  <a:srgbClr val="C00000"/>
                </a:solidFill>
              </a:rPr>
              <a:t>2 - Эволюция доходов Суэцкого канала</a:t>
            </a:r>
            <a:br>
              <a:rPr lang="ru-RU" sz="4000" b="1" dirty="0">
                <a:solidFill>
                  <a:srgbClr val="C00000"/>
                </a:solidFill>
              </a:rPr>
            </a:b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FD3FB4-E46D-4E45-8556-106E19C4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81F7B-EF52-405F-9A88-F6573D828FF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90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B02F3F-4EF2-4DBE-8B47-09F258A29E98}"/>
              </a:ext>
            </a:extLst>
          </p:cNvPr>
          <p:cNvSpPr txBox="1"/>
          <p:nvPr/>
        </p:nvSpPr>
        <p:spPr>
          <a:xfrm>
            <a:off x="299803" y="965042"/>
            <a:ext cx="1161737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bxr-Cyrl-001" sz="2800" dirty="0"/>
              <a:t> </a:t>
            </a:r>
            <a:r>
              <a:rPr lang="bxr-Cyrl-001" sz="2800" b="1" dirty="0">
                <a:solidFill>
                  <a:srgbClr val="C00000"/>
                </a:solidFill>
              </a:rPr>
              <a:t>2</a:t>
            </a:r>
            <a:r>
              <a:rPr lang="ar-EG" sz="2800" b="1" dirty="0">
                <a:solidFill>
                  <a:srgbClr val="C00000"/>
                </a:solidFill>
              </a:rPr>
              <a:t>/</a:t>
            </a:r>
            <a:r>
              <a:rPr lang="bxr-Cyrl-001" sz="2800" b="1" dirty="0">
                <a:solidFill>
                  <a:srgbClr val="C00000"/>
                </a:solidFill>
              </a:rPr>
              <a:t>1</a:t>
            </a:r>
            <a:r>
              <a:rPr lang="bxr-Cyrl-001" sz="2800" dirty="0"/>
              <a:t> </a:t>
            </a:r>
            <a:r>
              <a:rPr lang="ru-RU" sz="2800" dirty="0"/>
              <a:t>Управление Суэцкого канала зафиксировало самый высокий годовой доход в своей истории в 2021 году в размере 6,3 миллиарда долларов, и зафиксировало увеличение за последний год примерно на 720 миллионов долларов, или 12,8% своего дохода в долларах, по сравнению с тем, что было в 2020 году. когда он зафиксировал $ 5,6 млрд. </a:t>
            </a:r>
            <a:endParaRPr lang="bxr-Cyrl-001" sz="2800" dirty="0"/>
          </a:p>
          <a:p>
            <a:pPr algn="l" rtl="0"/>
            <a:r>
              <a:rPr lang="bxr-Cyrl-001" sz="2800" b="1" dirty="0">
                <a:solidFill>
                  <a:srgbClr val="C00000"/>
                </a:solidFill>
              </a:rPr>
              <a:t>2</a:t>
            </a:r>
            <a:r>
              <a:rPr lang="ar-EG" sz="2800" b="1" dirty="0">
                <a:solidFill>
                  <a:srgbClr val="C00000"/>
                </a:solidFill>
              </a:rPr>
              <a:t>/</a:t>
            </a:r>
            <a:r>
              <a:rPr lang="bxr-Cyrl-001" sz="2800" b="1" dirty="0">
                <a:solidFill>
                  <a:srgbClr val="C00000"/>
                </a:solidFill>
              </a:rPr>
              <a:t>2</a:t>
            </a:r>
            <a:r>
              <a:rPr lang="bxr-Cyrl-001" sz="2800" dirty="0"/>
              <a:t> </a:t>
            </a:r>
            <a:r>
              <a:rPr lang="ru-RU" sz="2800" dirty="0"/>
              <a:t>Пересечение канала является крупнейшим годовым нетто-тоннажем в 1,27 млрд тонн в течение 2021 года, что превышает все ранее зарегистрированные цифры, с увеличением примерно на 100 млн тонн, или 8,5%, по сравнению с 1,17 млрд тонн в 2020 году.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54548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8C460-BE4A-4A31-8C88-38A58E302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туризма в Египте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89FAC6-DB57-4614-A4B9-AD4B0845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81F7B-EF52-405F-9A88-F6573D828FF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5FDF6C-FD76-425E-8853-2C1DA4B4C70A}"/>
              </a:ext>
            </a:extLst>
          </p:cNvPr>
          <p:cNvSpPr txBox="1"/>
          <p:nvPr/>
        </p:nvSpPr>
        <p:spPr>
          <a:xfrm>
            <a:off x="479685" y="1578825"/>
            <a:ext cx="1143749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ru-RU" sz="2800" b="1" dirty="0">
                <a:solidFill>
                  <a:srgbClr val="C00000"/>
                </a:solidFill>
              </a:rPr>
              <a:t>4. </a:t>
            </a:r>
            <a:r>
              <a:rPr lang="ru-RU" sz="2800" dirty="0"/>
              <a:t>Доходы от туризма в Египте зафиксировали значительный скачок в 2021 году на 195,5% по сравнению с 2020 годом. Доходы от туризма превысили 13 миллиардов долларов, вернувшись к уровню до пандемии коронавируса.</a:t>
            </a:r>
          </a:p>
          <a:p>
            <a:pPr algn="l" rtl="0"/>
            <a:r>
              <a:rPr lang="ru-RU" sz="2800" b="1" dirty="0">
                <a:solidFill>
                  <a:srgbClr val="C00000"/>
                </a:solidFill>
              </a:rPr>
              <a:t>5. </a:t>
            </a:r>
            <a:r>
              <a:rPr lang="ru-RU" sz="2800" dirty="0"/>
              <a:t>В 2021 году произошло заметное восстановление туристического сектора с открытием экономик и рейсов, а Россия разрешила прямые рейсы на туристические курорты в Египте, что отразилось на количестве прибывающих туристов и доходах.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117249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48A01-7A34-49E6-8CB2-99F16920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Развитие национального дохода Египта от туризма за последние четыре года</a:t>
            </a:r>
            <a:r>
              <a:rPr lang="bxr-Cyrl" sz="4000" b="1" dirty="0">
                <a:solidFill>
                  <a:srgbClr val="C00000"/>
                </a:solidFill>
              </a:rPr>
              <a:t> </a:t>
            </a:r>
            <a:r>
              <a:rPr lang="ru-RU" sz="4000" b="1" dirty="0">
                <a:solidFill>
                  <a:srgbClr val="C00000"/>
                </a:solidFill>
              </a:rPr>
              <a:t>: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7B7D88-1B4F-4BF4-8714-039F02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81F7B-EF52-405F-9A88-F6573D828FF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3C2767E-25C3-49B2-903F-812974BBA0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3315458"/>
              </p:ext>
            </p:extLst>
          </p:nvPr>
        </p:nvGraphicFramePr>
        <p:xfrm>
          <a:off x="584615" y="1992355"/>
          <a:ext cx="10643017" cy="452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86468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22AA-35B6-4632-B494-C9F1E966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3078"/>
            <a:ext cx="8229600" cy="1143000"/>
          </a:xfrm>
        </p:spPr>
        <p:txBody>
          <a:bodyPr/>
          <a:lstStyle/>
          <a:p>
            <a:pPr rtl="0"/>
            <a:r>
              <a:rPr lang="bxr-Cyrl-001" b="1" dirty="0">
                <a:solidFill>
                  <a:srgbClr val="C00000"/>
                </a:solidFill>
              </a:rPr>
              <a:t>иностранные инвестиции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BDF307-A9C0-40E7-9E3A-1595FFFF3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81F7B-EF52-405F-9A88-F6573D828FF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E89247-FEB1-4FD5-B315-EE708E926510}"/>
              </a:ext>
            </a:extLst>
          </p:cNvPr>
          <p:cNvSpPr txBox="1"/>
          <p:nvPr/>
        </p:nvSpPr>
        <p:spPr>
          <a:xfrm>
            <a:off x="1541189" y="892686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bxr-Cyrl" sz="3200" b="1" dirty="0">
                <a:solidFill>
                  <a:srgbClr val="C00000"/>
                </a:solidFill>
              </a:rPr>
              <a:t>1 - </a:t>
            </a:r>
            <a:r>
              <a:rPr lang="ru-RU" sz="3200" dirty="0"/>
              <a:t>Приток иностранного капитала в этом году достиг 3,4 млрд долларов по сравнению с 2,5 млрд долларов в первой половине 2020 года.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295C4D-763A-46F2-BACC-762DDE7093D8}"/>
              </a:ext>
            </a:extLst>
          </p:cNvPr>
          <p:cNvSpPr txBox="1"/>
          <p:nvPr/>
        </p:nvSpPr>
        <p:spPr>
          <a:xfrm>
            <a:off x="1506812" y="5235262"/>
            <a:ext cx="9143999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bxr-Cyrl-001" sz="3200" b="1" dirty="0">
                <a:solidFill>
                  <a:srgbClr val="C00000"/>
                </a:solidFill>
              </a:rPr>
              <a:t>3 - </a:t>
            </a:r>
            <a:r>
              <a:rPr lang="ru-RU" sz="3200" dirty="0"/>
              <a:t>Стоит отметить, что объем российских инвестиций в Египет сейчас составляет более 8 миллиардов долларов США.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9E9F03-2B11-42BC-A0BD-A4C42305F199}"/>
              </a:ext>
            </a:extLst>
          </p:cNvPr>
          <p:cNvSpPr txBox="1"/>
          <p:nvPr/>
        </p:nvSpPr>
        <p:spPr>
          <a:xfrm>
            <a:off x="1564069" y="2702653"/>
            <a:ext cx="9144000" cy="2062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bxr-Cyrl-001" sz="3200" b="1" dirty="0">
                <a:solidFill>
                  <a:srgbClr val="C00000"/>
                </a:solidFill>
              </a:rPr>
              <a:t>2 - </a:t>
            </a:r>
            <a:r>
              <a:rPr lang="ru-RU" sz="3200" dirty="0"/>
              <a:t>Ожидается, что после этого чистые прямые иностранные инвестиции вырастут до 7 миллиардов долларов в 2022/2021 финансовом году.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301891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23EC3-BC16-4D48-8618-518E66D83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bxr-Cyrl-001" b="1" dirty="0">
                <a:solidFill>
                  <a:srgbClr val="C00000"/>
                </a:solidFill>
              </a:rPr>
              <a:t>Показатели </a:t>
            </a:r>
            <a:br>
              <a:rPr lang="ar-EG" b="1" dirty="0">
                <a:solidFill>
                  <a:srgbClr val="C00000"/>
                </a:solidFill>
              </a:rPr>
            </a:br>
            <a:r>
              <a:rPr lang="bxr-Cyrl-001" b="1" dirty="0">
                <a:solidFill>
                  <a:srgbClr val="C00000"/>
                </a:solidFill>
              </a:rPr>
              <a:t>платежного баланса Египта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0429EF-924B-405B-83DB-C404676CF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81F7B-EF52-405F-9A88-F6573D828FF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9F0FB-96DF-46BC-8429-1A6C4A7DCB38}"/>
              </a:ext>
            </a:extLst>
          </p:cNvPr>
          <p:cNvSpPr txBox="1"/>
          <p:nvPr/>
        </p:nvSpPr>
        <p:spPr>
          <a:xfrm>
            <a:off x="524655" y="1994323"/>
            <a:ext cx="112726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ru-RU" sz="3200" dirty="0"/>
              <a:t>Данные об эффективности платежного баланса, опубликованные Центральным банком Египта в апреле прошлого года, показывают, что Египет достиг положительного сальдо в размере 6,8 млрд долларов США в конце июня прошлого года, что близко к тому, чего страна достигла в финансовом году, предшествующем 2019/2020 финансовому году. пандемии, который составил $7,5 млрд.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286555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5E2BA-3087-4F09-BD8D-DB7F4A8D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xr-Cyrl-001" dirty="0">
                <a:solidFill>
                  <a:srgbClr val="C00000"/>
                </a:solidFill>
              </a:rPr>
              <a:t>Уровень инфляции в Египте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53F011-557A-4BCC-8701-636E0261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81F7B-EF52-405F-9A88-F6573D828FF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95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FD226-ACB8-48A8-8875-E446E763D2B0}"/>
              </a:ext>
            </a:extLst>
          </p:cNvPr>
          <p:cNvSpPr txBox="1"/>
          <p:nvPr/>
        </p:nvSpPr>
        <p:spPr>
          <a:xfrm>
            <a:off x="479685" y="1905506"/>
            <a:ext cx="111526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bxr-Cyrl-001" sz="3200" b="1" dirty="0">
                <a:solidFill>
                  <a:srgbClr val="C00000"/>
                </a:solidFill>
              </a:rPr>
              <a:t>1 - </a:t>
            </a:r>
            <a:r>
              <a:rPr lang="ru-RU" sz="3200" dirty="0"/>
              <a:t>Ожидаемый уровень инфляции в 2022/2021 финансовом году составляет 6,8% на конец финансового года, а средневзвешенный показатель равен 6,6%.</a:t>
            </a:r>
            <a:endParaRPr lang="bxr-Cyrl-001" sz="3200" dirty="0"/>
          </a:p>
          <a:p>
            <a:pPr algn="l" rtl="0"/>
            <a:r>
              <a:rPr lang="ru-RU" sz="3200" dirty="0"/>
              <a:t> </a:t>
            </a:r>
            <a:r>
              <a:rPr lang="bxr-Cyrl-001" sz="3200" b="1" dirty="0">
                <a:solidFill>
                  <a:srgbClr val="C00000"/>
                </a:solidFill>
              </a:rPr>
              <a:t>2 - </a:t>
            </a:r>
            <a:r>
              <a:rPr lang="ru-RU" sz="3200" dirty="0"/>
              <a:t>на конец финансового года, а средневзвешенный показатель составляет 6,8%.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61946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C7F4-E53C-4DF9-A227-F0CCDC08B262}" type="datetime1">
              <a:rPr lang="ru-RU" smtClean="0"/>
              <a:t>06.05.2022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НУр НАДА</a:t>
            </a: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96</a:t>
            </a:fld>
            <a:endParaRPr lang="ar-SA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87488" y="1896628"/>
            <a:ext cx="8280920" cy="138051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C00000"/>
                </a:solidFill>
                <a:latin typeface="inherit"/>
                <a:cs typeface="Arial" pitchFamily="34" charset="0"/>
              </a:rPr>
              <a:t>Спасибо за внимание 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222222"/>
                </a:solidFill>
                <a:latin typeface="inherit"/>
                <a:cs typeface="Arial" pitchFamily="34" charset="0"/>
              </a:rPr>
              <a:t>Профессор Нур Нада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222222"/>
                </a:solidFill>
                <a:latin typeface="inherit"/>
                <a:cs typeface="Arial" pitchFamily="34" charset="0"/>
              </a:rPr>
              <a:t> Египет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2063552" y="4005065"/>
            <a:ext cx="77048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Нур Нада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1F497D">
                    <a:lumMod val="50000"/>
                  </a:srgbClr>
                </a:solidFill>
              </a:rPr>
              <a:t>Профессор .Каирская академия научного Менеджмента. ИМ. Садата 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</a:rPr>
              <a:t>(PHD)</a:t>
            </a:r>
            <a:endParaRPr lang="ar-E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85F730-80E2-4089-920A-0698F55C4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84" y="0"/>
            <a:ext cx="3250815" cy="358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67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4501</Words>
  <Application>Microsoft Office PowerPoint</Application>
  <PresentationFormat>Широкоэкранный</PresentationFormat>
  <Paragraphs>415</Paragraphs>
  <Slides>96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107" baseType="lpstr">
      <vt:lpstr>arial</vt:lpstr>
      <vt:lpstr>arial</vt:lpstr>
      <vt:lpstr>Arial Narrow</vt:lpstr>
      <vt:lpstr>Calibri</vt:lpstr>
      <vt:lpstr>Calibri Light</vt:lpstr>
      <vt:lpstr>Google Sans</vt:lpstr>
      <vt:lpstr>ibis</vt:lpstr>
      <vt:lpstr>inherit</vt:lpstr>
      <vt:lpstr>OFLGoudyStMTT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Кризис  мировой капиталистической системы  и начало зарождения  экстремизма, терроризма,  конфликтов и войн в мире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МЭО </vt:lpstr>
      <vt:lpstr>Роль международной торговли в современном мире</vt:lpstr>
      <vt:lpstr>Субъекты (участники) МЭО:</vt:lpstr>
      <vt:lpstr>ОСНОВНЫЕ КРИТЕРИИ КЛАССИФИКАЦИИ МВФ</vt:lpstr>
      <vt:lpstr>классификация стран согласно МВФ</vt:lpstr>
      <vt:lpstr>Классификация ВСЕМИРНОГО БАНКА (ВБ) по доходам  </vt:lpstr>
      <vt:lpstr>МЕЖДУНАРОДНОЕ РАЗДЕЛЕНИЕ ТРУДА – НОВЫЕ ЧЕРТЫ</vt:lpstr>
      <vt:lpstr>«СДЕЛАНО В МИРЕ»</vt:lpstr>
      <vt:lpstr>МЕЖДУНАРОДНОЕ РАЗДЕЛЕНИЕ ТРУДА – НОВЫЕ ЧЕРТЫ</vt:lpstr>
      <vt:lpstr>1/2   - Некоторые показатели финансово-экономической и валютной глобализации</vt:lpstr>
      <vt:lpstr>Презентация PowerPoint</vt:lpstr>
      <vt:lpstr>Презентация PowerPoint</vt:lpstr>
      <vt:lpstr> 1/3  - Почему доллар США стал  самой мощной валютой в мире?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Экономические и денежные достижения египетской экономики</vt:lpstr>
      <vt:lpstr>Презентация PowerPoint</vt:lpstr>
      <vt:lpstr>Наиболее важными показателями экономики Египта после пандемии вируса Короны являются следующие результаты :</vt:lpstr>
      <vt:lpstr>2 - Эволюция доходов Суэцкого канала </vt:lpstr>
      <vt:lpstr>туризма в Египте</vt:lpstr>
      <vt:lpstr>Развитие национального дохода Египта от туризма за последние четыре года :</vt:lpstr>
      <vt:lpstr>иностранные инвестиции</vt:lpstr>
      <vt:lpstr>Показатели  платежного баланса Египта</vt:lpstr>
      <vt:lpstr>Уровень инфляции в Египте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Ленок</cp:lastModifiedBy>
  <cp:revision>39</cp:revision>
  <dcterms:created xsi:type="dcterms:W3CDTF">2022-04-15T07:53:47Z</dcterms:created>
  <dcterms:modified xsi:type="dcterms:W3CDTF">2022-05-05T23:04:15Z</dcterms:modified>
</cp:coreProperties>
</file>